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docProps/core.xml" Type="http://schemas.openxmlformats.org/package/2006/relationships/metadata/core-properties"/><Relationship Id="rId2" Target="ppt/presentation.xml" Type="http://schemas.openxmlformats.org/officeDocument/2006/relationships/officeDocument"/><Relationship Id="rId3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13716000" cx="24384000"/>
  <p:notesSz cx="6858000" cy="9144000"/>
  <p:embeddedFontLst>
    <p:embeddedFont>
      <p:font typeface="Fira Sans"/>
      <p:regular r:id="rId17"/>
      <p:bold r:id="rId18"/>
      <p:italic r:id="rId19"/>
      <p:boldItalic r:id="rId20"/>
    </p:embeddedFont>
    <p:embeddedFont>
      <p:font typeface="Helvetica Neue"/>
      <p:regular r:id="rId21"/>
      <p:bold r:id="rId22"/>
      <p:italic r:id="rId23"/>
      <p:boldItalic r:id="rId24"/>
    </p:embeddedFont>
    <p:embeddedFont>
      <p:font typeface="Helvetica Neue Ligh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9" roundtripDataSignature="AMtx7mif8vCt1SDWt8OPM3jhAdalUS90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-boldItalic.fntdata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Light-bold.fntdata"/><Relationship Id="rId25" Type="http://schemas.openxmlformats.org/officeDocument/2006/relationships/font" Target="fonts/HelveticaNeueLight-regular.fntdata"/><Relationship Id="rId28" Type="http://schemas.openxmlformats.org/officeDocument/2006/relationships/font" Target="fonts/HelveticaNeueLight-boldItalic.fntdata"/><Relationship Id="rId27" Type="http://schemas.openxmlformats.org/officeDocument/2006/relationships/font" Target="fonts/HelveticaNeueLigh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FiraSans-regular.fntdata"/><Relationship Id="rId16" Type="http://schemas.openxmlformats.org/officeDocument/2006/relationships/slide" Target="slides/slide12.xml"/><Relationship Id="rId19" Type="http://schemas.openxmlformats.org/officeDocument/2006/relationships/font" Target="fonts/FiraSans-italic.fntdata"/><Relationship Id="rId18" Type="http://schemas.openxmlformats.org/officeDocument/2006/relationships/font" Target="fonts/Fira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Subtítulo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2" name="Google Shape;12;p15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">
  <p:cSld name="Citação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/>
          <p:nvPr>
            <p:ph idx="1" type="body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i="1" sz="3200"/>
            </a:lvl1pPr>
            <a:lvl2pPr indent="-482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Char char="•"/>
              <a:defRPr i="1" sz="3200"/>
            </a:lvl2pPr>
            <a:lvl3pPr indent="-482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Char char="•"/>
              <a:defRPr i="1" sz="3200"/>
            </a:lvl3pPr>
            <a:lvl4pPr indent="-482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Char char="•"/>
              <a:defRPr i="1" sz="3200"/>
            </a:lvl4pPr>
            <a:lvl5pPr indent="-482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Char char="•"/>
              <a:defRPr i="1" sz="32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2" type="body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371475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">
  <p:cSld name="Fot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/>
          <p:nvPr>
            <p:ph idx="2" type="pic"/>
          </p:nvPr>
        </p:nvSpPr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5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Marcadores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" type="body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371475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Horizontal">
  <p:cSld name="Foto - Horizontal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/>
          <p:nvPr>
            <p:ph idx="2" type="pic"/>
          </p:nvPr>
        </p:nvSpPr>
        <p:spPr>
          <a:xfrm>
            <a:off x="3125966" y="673100"/>
            <a:ext cx="18135605" cy="87376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17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" type="body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- Centro">
  <p:cSld name="Título - Centro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Vertical">
  <p:cSld name="Foto - Vertical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/>
          <p:nvPr>
            <p:ph idx="2" type="pic"/>
          </p:nvPr>
        </p:nvSpPr>
        <p:spPr>
          <a:xfrm>
            <a:off x="13165979" y="952500"/>
            <a:ext cx="9525003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19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" type="body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- Superior">
  <p:cSld name="Título - Superio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, Marcadores e Foto">
  <p:cSld name="Título, Marcadores e Fot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/>
          <p:nvPr>
            <p:ph idx="2" type="pic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21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" type="body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530225" lvl="0" marL="4572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1pPr>
            <a:lvl2pPr indent="-530225" lvl="1" marL="9144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2pPr>
            <a:lvl3pPr indent="-530225" lvl="2" marL="1371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3pPr>
            <a:lvl4pPr indent="-530225" lvl="3" marL="18288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4pPr>
            <a:lvl5pPr indent="-530225" lvl="4" marL="22860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rcadores">
  <p:cSld name="Marcadore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/>
          <p:nvPr>
            <p:ph idx="1" type="body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371475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ês Fotos">
  <p:cSld name="Três Foto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/>
          <p:nvPr>
            <p:ph idx="2" type="pic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3"/>
          <p:cNvSpPr/>
          <p:nvPr>
            <p:ph idx="3" type="pic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23"/>
          <p:cNvSpPr/>
          <p:nvPr>
            <p:ph idx="4" type="pic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23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609600" lvl="0" marL="457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09600" lvl="1" marL="914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09600" lvl="2" marL="1371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09600" lvl="3" marL="1828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09600" lvl="4" marL="22860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09600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09600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09600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09600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1.jpeg" Type="http://schemas.openxmlformats.org/officeDocument/2006/relationships/image"/><Relationship Id="rId4" Target="../media/image1.png" Type="http://schemas.openxmlformats.org/officeDocument/2006/relationships/image"/><Relationship Id="rId9" Target="../media/image10.jpeg" Type="http://schemas.openxmlformats.org/officeDocument/2006/relationships/image"/><Relationship Id="rId5" Target="../media/image2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4.png" Type="http://schemas.openxmlformats.org/officeDocument/2006/relationships/image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mescla@puc-campinas.edu.br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3.png" Type="http://schemas.openxmlformats.org/officeDocument/2006/relationships/image"/><Relationship Id="rId4" Target="../media/image10.jpeg" Type="http://schemas.openxmlformats.org/officeDocument/2006/relationships/image"/><Relationship Id="rId5" Target="../media/image4.png" Type="http://schemas.openxmlformats.org/officeDocument/2006/relationships/image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/>
          <p:nvPr/>
        </p:nvSpPr>
        <p:spPr>
          <a:xfrm>
            <a:off x="-25400" y="-59597"/>
            <a:ext cx="14636197" cy="13775598"/>
          </a:xfrm>
          <a:prstGeom prst="rect">
            <a:avLst/>
          </a:prstGeom>
          <a:solidFill>
            <a:srgbClr val="083462"/>
          </a:solidFill>
          <a:ln>
            <a:noFill/>
          </a:ln>
        </p:spPr>
        <p:txBody>
          <a:bodyPr anchor="ctr" anchorCtr="0" bIns="0" lIns="0" rIns="0" spcFirstLastPara="1" tIns="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t/>
            </a:r>
            <a:endParaRPr b="0" cap="none" i="0" strike="noStrike" sz="3000" u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fundo_ppt.png" id="58" name="Google Shape;58;p1"/>
          <p:cNvPicPr preferRelativeResize="0"/>
          <p:nvPr/>
        </p:nvPicPr>
        <p:blipFill rotWithShape="1">
          <a:blip r:embed="rId3">
            <a:alphaModFix/>
          </a:blip>
          <a:srcRect b="24"/>
          <a:stretch/>
        </p:blipFill>
        <p:spPr>
          <a:xfrm>
            <a:off x="0" y="-2"/>
            <a:ext cx="24384000" cy="11045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59" name="Google Shape;5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4206" y="11909259"/>
            <a:ext cx="2441381" cy="129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60" name="Google Shape;6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3659" y="11430658"/>
            <a:ext cx="2582659" cy="18188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Google Shape;61;p1"/>
          <p:cNvCxnSpPr/>
          <p:nvPr/>
        </p:nvCxnSpPr>
        <p:spPr>
          <a:xfrm flipH="1" rot="10800000">
            <a:off x="3580261" y="11430659"/>
            <a:ext cx="3" cy="181886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type="none" w="sm"/>
            <a:tailEnd len="sm" type="none" w="sm"/>
          </a:ln>
        </p:spPr>
      </p:cxnSp>
      <p:pic>
        <p:nvPicPr>
          <p:cNvPr descr="Imagem" id="62" name="Google Shape;6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48196" y="11761732"/>
            <a:ext cx="4998023" cy="141148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/>
          <p:cNvSpPr/>
          <p:nvPr/>
        </p:nvSpPr>
        <p:spPr>
          <a:xfrm>
            <a:off x="11034372" y="9010953"/>
            <a:ext cx="13940696" cy="1270003"/>
          </a:xfrm>
          <a:prstGeom prst="roundRect">
            <a:avLst>
              <a:gd fmla="val 50000" name="adj"/>
            </a:avLst>
          </a:prstGeom>
          <a:solidFill>
            <a:srgbClr val="56C1FF"/>
          </a:solidFill>
          <a:ln>
            <a:noFill/>
          </a:ln>
        </p:spPr>
        <p:txBody>
          <a:bodyPr anchor="ctr" anchorCtr="0" bIns="0" lIns="0" rIns="0" spcFirstLastPara="1" tIns="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t/>
            </a:r>
            <a:endParaRPr b="0" cap="none" i="0" strike="noStrike" sz="3000" u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11639700" y="9178913"/>
            <a:ext cx="9716136" cy="857881"/>
          </a:xfrm>
          <a:prstGeom prst="rect">
            <a:avLst/>
          </a:prstGeom>
          <a:noFill/>
          <a:ln>
            <a:noFill/>
          </a:ln>
        </p:spPr>
        <p:txBody>
          <a:bodyPr anchor="ctr" anchorCtr="0" bIns="50800" lIns="50800" rIns="50800" spcFirstLastPara="1" tIns="508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Helvetica Neue Light"/>
              <a:buNone/>
            </a:pPr>
            <a:r>
              <a:rPr b="0" cap="none" i="0" lang="en-US" strike="noStrike" sz="5000" u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_ Ligando os pontos do seu </a:t>
            </a:r>
            <a:r>
              <a:rPr b="1" cap="none" i="0" lang="en-US" strike="noStrike" sz="5000" u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futuro</a:t>
            </a:r>
            <a:r>
              <a:rPr b="0" cap="none" i="0" lang="en-US" strike="noStrike" sz="5000" u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endParaRPr/>
          </a:p>
        </p:txBody>
      </p:sp>
      <p:sp>
        <p:nvSpPr>
          <p:cNvPr id="65" name="Google Shape;65;p1"/>
          <p:cNvSpPr/>
          <p:nvPr/>
        </p:nvSpPr>
        <p:spPr>
          <a:xfrm>
            <a:off x="276026" y="313680"/>
            <a:ext cx="8497918" cy="1270003"/>
          </a:xfrm>
          <a:prstGeom prst="roundRect">
            <a:avLst>
              <a:gd fmla="val 50000" name="adj"/>
            </a:avLst>
          </a:prstGeom>
          <a:solidFill>
            <a:srgbClr val="56C1FF"/>
          </a:solidFill>
          <a:ln>
            <a:noFill/>
          </a:ln>
        </p:spPr>
        <p:txBody>
          <a:bodyPr anchor="ctr" anchorCtr="0" bIns="0" lIns="0" rIns="0" spcFirstLastPara="1" tIns="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t/>
            </a:r>
            <a:endParaRPr b="0" cap="none" i="0" strike="noStrike" sz="3000" u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722285" y="494339"/>
            <a:ext cx="7605396" cy="857881"/>
          </a:xfrm>
          <a:prstGeom prst="rect">
            <a:avLst/>
          </a:prstGeom>
          <a:noFill/>
          <a:ln>
            <a:noFill/>
          </a:ln>
        </p:spPr>
        <p:txBody>
          <a:bodyPr anchor="ctr" anchorCtr="0" bIns="50800" lIns="50800" rIns="50800" spcFirstLastPara="1" tIns="508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Helvetica Neue Light"/>
              <a:buNone/>
            </a:pPr>
            <a:r>
              <a:rPr b="0" cap="none" i="0" lang="en-US" strike="noStrike" sz="5000" u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Semana</a:t>
            </a:r>
            <a:r>
              <a:rPr b="1" cap="none" i="0" lang="en-US" strike="noStrike" sz="5000" u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Acadêmica | 2022</a:t>
            </a:r>
            <a:endParaRPr/>
          </a:p>
        </p:txBody>
      </p:sp>
      <p:pic>
        <p:nvPicPr>
          <p:cNvPr descr="Imagem" id="67" name="Google Shape;67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997545" y="12189868"/>
            <a:ext cx="2442392" cy="857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68" name="Google Shape;68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481655" y="12252303"/>
            <a:ext cx="2582659" cy="7330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1"/>
          <p:cNvCxnSpPr/>
          <p:nvPr/>
        </p:nvCxnSpPr>
        <p:spPr>
          <a:xfrm flipH="1" rot="10800000">
            <a:off x="17839385" y="11535562"/>
            <a:ext cx="1" cy="204214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id="70" name="Google Shape;70;p1"/>
          <p:cNvSpPr txBox="1"/>
          <p:nvPr/>
        </p:nvSpPr>
        <p:spPr>
          <a:xfrm>
            <a:off x="14875744" y="11305483"/>
            <a:ext cx="961709" cy="473391"/>
          </a:xfrm>
          <a:prstGeom prst="rect">
            <a:avLst/>
          </a:prstGeom>
          <a:noFill/>
          <a:ln>
            <a:noFill/>
          </a:ln>
        </p:spPr>
        <p:txBody>
          <a:bodyPr anchor="ctr" anchorCtr="0" bIns="50800" lIns="50800" rIns="50800" spcFirstLastPara="1" tIns="508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 Light"/>
              <a:buNone/>
            </a:pPr>
            <a:r>
              <a:rPr b="0" cap="none" i="0" lang="en-US" strike="noStrike" sz="250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Apoio:</a:t>
            </a:r>
            <a:endParaRPr/>
          </a:p>
        </p:txBody>
      </p:sp>
      <p:sp>
        <p:nvSpPr>
          <p:cNvPr id="71" name="Google Shape;71;p1"/>
          <p:cNvSpPr txBox="1"/>
          <p:nvPr/>
        </p:nvSpPr>
        <p:spPr>
          <a:xfrm>
            <a:off x="18263818" y="11305483"/>
            <a:ext cx="1414464" cy="473391"/>
          </a:xfrm>
          <a:prstGeom prst="rect">
            <a:avLst/>
          </a:prstGeom>
          <a:noFill/>
          <a:ln>
            <a:noFill/>
          </a:ln>
        </p:spPr>
        <p:txBody>
          <a:bodyPr anchor="ctr" anchorCtr="0" bIns="50800" lIns="50800" rIns="50800" spcFirstLastPara="1" tIns="508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 Light"/>
              <a:buNone/>
            </a:pPr>
            <a:r>
              <a:rPr b="0" cap="none" i="0" lang="en-US" strike="noStrike" sz="250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Parceiros:</a:t>
            </a:r>
            <a:endParaRPr/>
          </a:p>
        </p:txBody>
      </p:sp>
      <p:pic>
        <p:nvPicPr>
          <p:cNvPr descr="Captura de Tela 2022-09-09 às 11.43.11.png" id="72" name="Google Shape;72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8374077" y="11983807"/>
            <a:ext cx="2585587" cy="127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/>
          <p:nvPr/>
        </p:nvSpPr>
        <p:spPr>
          <a:xfrm>
            <a:off x="10131590" y="10553338"/>
            <a:ext cx="2529119" cy="520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O que fazer:</a:t>
            </a:r>
            <a:endParaRPr/>
          </a:p>
        </p:txBody>
      </p:sp>
      <p:cxnSp>
        <p:nvCxnSpPr>
          <p:cNvPr id="167" name="Google Shape;167;p10"/>
          <p:cNvCxnSpPr/>
          <p:nvPr/>
        </p:nvCxnSpPr>
        <p:spPr>
          <a:xfrm flipH="1" rot="10800000">
            <a:off x="13678069" y="10086954"/>
            <a:ext cx="3" cy="2923763"/>
          </a:xfrm>
          <a:prstGeom prst="straightConnector1">
            <a:avLst/>
          </a:prstGeom>
          <a:noFill/>
          <a:ln cap="flat" cmpd="sng" w="25400">
            <a:solidFill>
              <a:srgbClr val="56C1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68" name="Google Shape;168;p10"/>
          <p:cNvSpPr txBox="1"/>
          <p:nvPr/>
        </p:nvSpPr>
        <p:spPr>
          <a:xfrm>
            <a:off x="9265142" y="1004597"/>
            <a:ext cx="7774118" cy="988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Clr>
                <a:srgbClr val="56C1FF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56C1FF"/>
                </a:solidFill>
                <a:latin typeface="Arial"/>
                <a:ea typeface="Arial"/>
                <a:cs typeface="Arial"/>
                <a:sym typeface="Arial"/>
              </a:rPr>
              <a:t>6. O Modelo de Negócio</a:t>
            </a:r>
            <a:endParaRPr/>
          </a:p>
        </p:txBody>
      </p:sp>
      <p:sp>
        <p:nvSpPr>
          <p:cNvPr id="169" name="Google Shape;169;p10"/>
          <p:cNvSpPr txBox="1"/>
          <p:nvPr/>
        </p:nvSpPr>
        <p:spPr>
          <a:xfrm>
            <a:off x="9265142" y="3403108"/>
            <a:ext cx="5938761" cy="520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a. Como será a monetização?</a:t>
            </a:r>
            <a:endParaRPr/>
          </a:p>
        </p:txBody>
      </p:sp>
      <p:sp>
        <p:nvSpPr>
          <p:cNvPr id="170" name="Google Shape;170;p10"/>
          <p:cNvSpPr txBox="1"/>
          <p:nvPr/>
        </p:nvSpPr>
        <p:spPr>
          <a:xfrm>
            <a:off x="14124080" y="11261351"/>
            <a:ext cx="6249393" cy="151402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Pense em possibilidades de monetização do seu produto/serviço. O importante aqui é projetar uma ideia de receita para seu projeto de inovação.</a:t>
            </a:r>
            <a:endParaRPr/>
          </a:p>
        </p:txBody>
      </p:sp>
      <p:sp>
        <p:nvSpPr>
          <p:cNvPr id="171" name="Google Shape;171;p10"/>
          <p:cNvSpPr txBox="1"/>
          <p:nvPr/>
        </p:nvSpPr>
        <p:spPr>
          <a:xfrm>
            <a:off x="10131590" y="11257878"/>
            <a:ext cx="3100470" cy="80283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Um negócio precisa ser rentável.</a:t>
            </a:r>
            <a:endParaRPr/>
          </a:p>
        </p:txBody>
      </p:sp>
      <p:sp>
        <p:nvSpPr>
          <p:cNvPr id="172" name="Google Shape;172;p10"/>
          <p:cNvSpPr/>
          <p:nvPr/>
        </p:nvSpPr>
        <p:spPr>
          <a:xfrm>
            <a:off x="-33868" y="-59599"/>
            <a:ext cx="8070589" cy="13835196"/>
          </a:xfrm>
          <a:prstGeom prst="rect">
            <a:avLst/>
          </a:prstGeom>
          <a:solidFill>
            <a:srgbClr val="083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10"/>
          <p:cNvSpPr/>
          <p:nvPr/>
        </p:nvSpPr>
        <p:spPr>
          <a:xfrm rot="-2700000">
            <a:off x="7391400" y="863600"/>
            <a:ext cx="1270000" cy="1270000"/>
          </a:xfrm>
          <a:prstGeom prst="rect">
            <a:avLst/>
          </a:prstGeom>
          <a:solidFill>
            <a:srgbClr val="F9C34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m" id="174" name="Google Shape;17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461" y="11074275"/>
            <a:ext cx="6248729" cy="1832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 txBox="1"/>
          <p:nvPr/>
        </p:nvSpPr>
        <p:spPr>
          <a:xfrm>
            <a:off x="9455318" y="2820185"/>
            <a:ext cx="14026221" cy="8825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Dentre as habilidades mencionadas abaixo, quais são as características empreendedoras que sua equipe possui? (Correlacione o nome de cada participante com uma ou duas habilidades. Escreva na sequência da linha aqueles que mais se identificam com cada habilidade listada)</a:t>
            </a:r>
            <a:endParaRPr b="0" i="0" sz="3000" u="none" cap="none" strike="noStrike">
              <a:solidFill>
                <a:srgbClr val="FF930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930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Iniciativa </a:t>
            </a:r>
            <a:r>
              <a:rPr b="0" i="0" lang="en-US" sz="2400" u="none" cap="none" strike="noStrik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= tomar decisões por conta própria; disposição natural; ânimo pronto e enérgico para conceber e executar antes que outros: </a:t>
            </a:r>
            <a:r>
              <a:rPr b="0" i="0" lang="en-US" sz="2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Escreva o nome dos(as) participante(s)</a:t>
            </a:r>
            <a:endParaRPr b="0" i="0" sz="3000" u="none" cap="none" strike="noStrike">
              <a:solidFill>
                <a:srgbClr val="FF930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3000" u="none" cap="none" strike="noStrike">
              <a:solidFill>
                <a:srgbClr val="FF930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Persistência </a:t>
            </a:r>
            <a:r>
              <a:rPr b="0" i="0" lang="en-US" sz="2400" u="none" cap="none" strike="noStrik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= empenho, perseverança, constância: </a:t>
            </a:r>
            <a:r>
              <a:rPr b="0" i="0" lang="en-US" sz="2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Escreva o nome dos(as) participante(s)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000" u="none" cap="none" strike="noStrike">
              <a:solidFill>
                <a:srgbClr val="FF930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Planejamento</a:t>
            </a:r>
            <a:r>
              <a:rPr b="0" i="0" lang="en-US" sz="2400" u="none" cap="none" strike="noStrik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= estudar antecipadamente o cenário de uma ação ou atividade, definindo os objetivos a serem atingidos, e identificando os meios, as ações e estratégias necessárias para o alcance desses objetivos: </a:t>
            </a:r>
            <a:r>
              <a:rPr b="0" i="0" lang="en-US" sz="2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Escreva o nome dos(as) participante(s)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000" u="none" cap="none" strike="noStrike">
              <a:solidFill>
                <a:srgbClr val="FF930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Autoconfiança </a:t>
            </a:r>
            <a:r>
              <a:rPr b="0" i="0" lang="en-US" sz="2400" u="none" cap="none" strike="noStrik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= convicção que uma pessoa tem, de ser capaz de fazer ou realizar alguma coisa: </a:t>
            </a:r>
            <a:r>
              <a:rPr b="0" i="0" lang="en-US" sz="2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Escreva o nome dos(as) participante(s)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Liderança</a:t>
            </a:r>
            <a:r>
              <a:rPr b="0" i="0" lang="en-US" sz="2400" u="none" cap="none" strike="noStrik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=  habilidade de motivar, influenciar, inspirar e comandar um grupo de pessoas, a fim de atingir objetivos: </a:t>
            </a:r>
            <a:r>
              <a:rPr b="0" i="0" lang="en-US" sz="2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Escreva o nome dos(as) participante(s)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1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1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p12"/>
          <p:cNvSpPr txBox="1"/>
          <p:nvPr/>
        </p:nvSpPr>
        <p:spPr>
          <a:xfrm>
            <a:off x="9366329" y="1004597"/>
            <a:ext cx="4100894" cy="988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Clr>
                <a:srgbClr val="56C1FF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56C1FF"/>
                </a:solidFill>
                <a:latin typeface="Arial"/>
                <a:ea typeface="Arial"/>
                <a:cs typeface="Arial"/>
                <a:sym typeface="Arial"/>
              </a:rPr>
              <a:t>7. A Equipe</a:t>
            </a:r>
            <a:endParaRPr/>
          </a:p>
        </p:txBody>
      </p:sp>
      <p:sp>
        <p:nvSpPr>
          <p:cNvPr id="181" name="Google Shape;181;p12"/>
          <p:cNvSpPr/>
          <p:nvPr/>
        </p:nvSpPr>
        <p:spPr>
          <a:xfrm>
            <a:off x="-1" y="-59599"/>
            <a:ext cx="8070589" cy="13835196"/>
          </a:xfrm>
          <a:prstGeom prst="rect">
            <a:avLst/>
          </a:prstGeom>
          <a:solidFill>
            <a:srgbClr val="083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Google Shape;182;p12"/>
          <p:cNvSpPr/>
          <p:nvPr/>
        </p:nvSpPr>
        <p:spPr>
          <a:xfrm rot="-2700000">
            <a:off x="7415462" y="863600"/>
            <a:ext cx="1270001" cy="1270000"/>
          </a:xfrm>
          <a:prstGeom prst="rect">
            <a:avLst/>
          </a:prstGeom>
          <a:solidFill>
            <a:srgbClr val="F9C34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m" id="183" name="Google Shape;18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461" y="11074275"/>
            <a:ext cx="6248729" cy="1832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/>
          <p:nvPr/>
        </p:nvSpPr>
        <p:spPr>
          <a:xfrm>
            <a:off x="9265142" y="2649658"/>
            <a:ext cx="8637849" cy="431080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Nome completo, R.A., curso e e-mail de todos os membros da equipe.</a:t>
            </a:r>
            <a:endParaRPr b="0" i="0" sz="3000" u="none" cap="none" strike="noStrike">
              <a:solidFill>
                <a:srgbClr val="FF930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930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Indicar um responsável e o celular deste para o rápido contato da comissão organizadora.</a:t>
            </a:r>
            <a:endParaRPr b="0" i="0" sz="3000" u="none" cap="none" strike="noStrike">
              <a:solidFill>
                <a:srgbClr val="FF930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930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Por favor, escreva o número do celular corretamente.</a:t>
            </a:r>
            <a:endParaRPr b="0" i="0" sz="3000" u="none" cap="none" strike="noStrike">
              <a:solidFill>
                <a:srgbClr val="FF930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" name="Google Shape;189;p13"/>
          <p:cNvSpPr txBox="1"/>
          <p:nvPr/>
        </p:nvSpPr>
        <p:spPr>
          <a:xfrm>
            <a:off x="9265142" y="1004597"/>
            <a:ext cx="5853717" cy="988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Contato</a:t>
            </a: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-33868" y="-59599"/>
            <a:ext cx="8070589" cy="13835196"/>
          </a:xfrm>
          <a:prstGeom prst="rect">
            <a:avLst/>
          </a:prstGeom>
          <a:solidFill>
            <a:srgbClr val="083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Google Shape;191;p13"/>
          <p:cNvSpPr/>
          <p:nvPr/>
        </p:nvSpPr>
        <p:spPr>
          <a:xfrm rot="-2700000">
            <a:off x="7391400" y="863600"/>
            <a:ext cx="1270000" cy="1270000"/>
          </a:xfrm>
          <a:prstGeom prst="rect">
            <a:avLst/>
          </a:prstGeom>
          <a:solidFill>
            <a:srgbClr val="F9C34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m" id="192" name="Google Shape;19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461" y="11074275"/>
            <a:ext cx="6248729" cy="1832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/>
          <p:nvPr/>
        </p:nvSpPr>
        <p:spPr>
          <a:xfrm>
            <a:off x="-25400" y="-59597"/>
            <a:ext cx="24384000" cy="13775598"/>
          </a:xfrm>
          <a:prstGeom prst="rect">
            <a:avLst/>
          </a:prstGeom>
          <a:solidFill>
            <a:srgbClr val="083462"/>
          </a:solidFill>
          <a:ln cap="flat" cmpd="sng" w="127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8045598" y="8678333"/>
            <a:ext cx="7703709" cy="2336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Fira Sans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A 7ª Mostra de Inovação e Empreendedorismo da PUC-Campinas é um evento de incentivo ao empreendedorismo e à inovação</a:t>
            </a:r>
            <a:r>
              <a:rPr b="0" i="0" lang="en-US" sz="23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/>
          </a:p>
        </p:txBody>
      </p:sp>
      <p:pic>
        <p:nvPicPr>
          <p:cNvPr descr="Imagem" id="79" name="Google Shape;7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0517" y="3852207"/>
            <a:ext cx="15127100" cy="4436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/>
          <p:nvPr/>
        </p:nvSpPr>
        <p:spPr>
          <a:xfrm>
            <a:off x="-33868" y="-36151"/>
            <a:ext cx="8070589" cy="13775598"/>
          </a:xfrm>
          <a:prstGeom prst="rect">
            <a:avLst/>
          </a:prstGeom>
          <a:solidFill>
            <a:srgbClr val="083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3"/>
          <p:cNvSpPr/>
          <p:nvPr/>
        </p:nvSpPr>
        <p:spPr>
          <a:xfrm rot="-2700000">
            <a:off x="7391400" y="863600"/>
            <a:ext cx="1270000" cy="1270000"/>
          </a:xfrm>
          <a:prstGeom prst="rect">
            <a:avLst/>
          </a:prstGeom>
          <a:solidFill>
            <a:srgbClr val="F9C34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" name="Google Shape;86;p3"/>
          <p:cNvSpPr txBox="1"/>
          <p:nvPr/>
        </p:nvSpPr>
        <p:spPr>
          <a:xfrm>
            <a:off x="10742348" y="1004596"/>
            <a:ext cx="9127020" cy="988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Clr>
                <a:srgbClr val="56C1FF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56C1FF"/>
                </a:solidFill>
                <a:latin typeface="Arial"/>
                <a:ea typeface="Arial"/>
                <a:cs typeface="Arial"/>
                <a:sym typeface="Arial"/>
              </a:rPr>
              <a:t>Como usar </a:t>
            </a:r>
            <a:r>
              <a:rPr b="1" i="0" lang="en-US" sz="5000" u="none" cap="none" strike="noStrike">
                <a:solidFill>
                  <a:srgbClr val="66C7FF"/>
                </a:solidFill>
                <a:latin typeface="Arial"/>
                <a:ea typeface="Arial"/>
                <a:cs typeface="Arial"/>
                <a:sym typeface="Arial"/>
              </a:rPr>
              <a:t>este</a:t>
            </a:r>
            <a:r>
              <a:rPr b="1" i="0" lang="en-US" sz="5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5000" u="none" cap="none" strike="noStrike">
                <a:solidFill>
                  <a:srgbClr val="56C1FF"/>
                </a:solidFill>
                <a:latin typeface="Arial"/>
                <a:ea typeface="Arial"/>
                <a:cs typeface="Arial"/>
                <a:sym typeface="Arial"/>
              </a:rPr>
              <a:t>modelo?</a:t>
            </a:r>
            <a:endParaRPr/>
          </a:p>
        </p:txBody>
      </p:sp>
      <p:sp>
        <p:nvSpPr>
          <p:cNvPr id="87" name="Google Shape;87;p3"/>
          <p:cNvSpPr txBox="1"/>
          <p:nvPr/>
        </p:nvSpPr>
        <p:spPr>
          <a:xfrm>
            <a:off x="10766410" y="2702847"/>
            <a:ext cx="10842300" cy="99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Utilize este modelo em .ppt para montar sua apresentação passando por todos os 12 (doze) </a:t>
            </a:r>
            <a:r>
              <a:rPr b="0" i="1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slides</a:t>
            </a:r>
            <a:r>
              <a:rPr b="0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Seja objetivo e </a:t>
            </a:r>
            <a:r>
              <a:rPr b="0" i="0" lang="en-US" sz="3000" u="none" cap="none" strike="noStrike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rPr>
              <a:t>claro em sua </a:t>
            </a:r>
            <a:r>
              <a:rPr b="0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proposta.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Após o preenchimento, enviar o arquivo finalizado, por meio do campo disponível dentro do </a:t>
            </a:r>
            <a:r>
              <a:rPr b="1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Formulário de Inscrição</a:t>
            </a:r>
            <a:r>
              <a:rPr b="0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até o dia </a:t>
            </a:r>
            <a:r>
              <a:rPr b="1" lang="en-US" sz="3000">
                <a:solidFill>
                  <a:srgbClr val="808080"/>
                </a:solidFill>
              </a:rPr>
              <a:t>02</a:t>
            </a:r>
            <a:r>
              <a:rPr b="1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 de outubro de 2022.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Entraremos em contato até o dia 14 de outubro, informando o resultado via </a:t>
            </a:r>
            <a:r>
              <a:rPr b="0" i="1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e-mail.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t/>
            </a:r>
            <a:endParaRPr b="0" i="1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Caso tenha algum problema com o preenchimento do Formulário ou com o </a:t>
            </a:r>
            <a:r>
              <a:rPr b="0" i="1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upload</a:t>
            </a:r>
            <a:r>
              <a:rPr b="0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 deste arquivo, entre em contato pelo e-mail: </a:t>
            </a:r>
            <a:r>
              <a:rPr b="0" i="0" lang="en-US" sz="30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mescla@puc-campinas.edu.br</a:t>
            </a:r>
            <a:r>
              <a:rPr b="0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3000" u="none" cap="none" strike="noStrike">
              <a:solidFill>
                <a:srgbClr val="FF930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D7D7D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930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D7D7D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rPr>
              <a:t>Os trabalhos selecionados serão apresentados </a:t>
            </a:r>
            <a:r>
              <a:rPr b="1" i="0" lang="en-US" sz="3000" u="none" cap="none" strike="noStrike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rPr>
              <a:t>presencialmente</a:t>
            </a:r>
            <a:r>
              <a:rPr b="0" i="0" lang="en-US" sz="3000" u="none" cap="none" strike="noStrike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rPr>
              <a:t> no Mescla, entre os dias 18 e 21 de outubro, em horário a ser determinado pela Comissão Organizadora.</a:t>
            </a:r>
            <a:endParaRPr b="0" i="0" sz="3000" u="none" cap="none" strike="noStrike">
              <a:solidFill>
                <a:srgbClr val="FF930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m" id="88" name="Google Shape;8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2461" y="11074275"/>
            <a:ext cx="6248729" cy="1832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/>
          <p:nvPr/>
        </p:nvSpPr>
        <p:spPr>
          <a:xfrm>
            <a:off x="-33868" y="-36151"/>
            <a:ext cx="8070589" cy="13775598"/>
          </a:xfrm>
          <a:prstGeom prst="rect">
            <a:avLst/>
          </a:prstGeom>
          <a:solidFill>
            <a:srgbClr val="083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" name="Google Shape;94;p4"/>
          <p:cNvSpPr/>
          <p:nvPr/>
        </p:nvSpPr>
        <p:spPr>
          <a:xfrm rot="-2700000">
            <a:off x="7391400" y="863600"/>
            <a:ext cx="1270000" cy="1270000"/>
          </a:xfrm>
          <a:prstGeom prst="rect">
            <a:avLst/>
          </a:prstGeom>
          <a:solidFill>
            <a:srgbClr val="F9C34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10463945" y="1498600"/>
            <a:ext cx="11245443" cy="7253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Esta edição do Motiv.se conta com duas grandes verticais para a proposição de soluções inovadoras: educação e sustentabilidade. </a:t>
            </a:r>
            <a:endParaRPr b="0" i="0" sz="3000" u="none" cap="none" strike="noStrike">
              <a:solidFill>
                <a:srgbClr val="FF930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930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Cada uma destas temáticas conta com uma empresa participando como propositora de desafios de inovação para estimular o desenvolvimento de soluções, oferecendo profissionais para a mentoria e também patrocínio.</a:t>
            </a:r>
            <a:endParaRPr b="0" i="0" sz="3000" u="none" cap="none" strike="noStrike">
              <a:solidFill>
                <a:srgbClr val="FF930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930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A vertical “educação” conta a participação e patrocínio da MazzaFC.</a:t>
            </a:r>
            <a:endParaRPr b="0" i="0" sz="3000" u="none" cap="none" strike="noStrike">
              <a:solidFill>
                <a:srgbClr val="FF930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930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A vertical “sustentabilidade” conta com a participação e patrocínio da Companhia Dpaschoal de Participações.</a:t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m" id="96" name="Google Shape;9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461" y="11074275"/>
            <a:ext cx="6248729" cy="1832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/>
          <p:nvPr/>
        </p:nvSpPr>
        <p:spPr>
          <a:xfrm>
            <a:off x="9421548" y="2530099"/>
            <a:ext cx="9030576" cy="1636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Nome do projeto (pode ser o nome do produto, do serviço, da empresa etc.)  seguido de um título descritivo da proposta.</a:t>
            </a:r>
            <a:endParaRPr/>
          </a:p>
        </p:txBody>
      </p:sp>
      <p:sp>
        <p:nvSpPr>
          <p:cNvPr id="102" name="Google Shape;102;p5"/>
          <p:cNvSpPr txBox="1"/>
          <p:nvPr/>
        </p:nvSpPr>
        <p:spPr>
          <a:xfrm>
            <a:off x="9421548" y="1004597"/>
            <a:ext cx="6639508" cy="988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Clr>
                <a:srgbClr val="56C1FF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56C1FF"/>
                </a:solidFill>
                <a:latin typeface="Arial"/>
                <a:ea typeface="Arial"/>
                <a:cs typeface="Arial"/>
                <a:sym typeface="Arial"/>
              </a:rPr>
              <a:t>1. Nome do projeto</a:t>
            </a: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-25401" y="-59599"/>
            <a:ext cx="8062122" cy="13835196"/>
          </a:xfrm>
          <a:prstGeom prst="rect">
            <a:avLst/>
          </a:prstGeom>
          <a:solidFill>
            <a:srgbClr val="083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5"/>
          <p:cNvSpPr/>
          <p:nvPr/>
        </p:nvSpPr>
        <p:spPr>
          <a:xfrm rot="-2700000">
            <a:off x="7416800" y="863600"/>
            <a:ext cx="1270000" cy="1270000"/>
          </a:xfrm>
          <a:prstGeom prst="rect">
            <a:avLst/>
          </a:prstGeom>
          <a:solidFill>
            <a:srgbClr val="F9C34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m" id="105" name="Google Shape;10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461" y="11086975"/>
            <a:ext cx="6248729" cy="183275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"/>
          <p:cNvSpPr txBox="1"/>
          <p:nvPr/>
        </p:nvSpPr>
        <p:spPr>
          <a:xfrm>
            <a:off x="9421548" y="7236955"/>
            <a:ext cx="10165864" cy="988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Clr>
                <a:srgbClr val="56C1FF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56C1FF"/>
                </a:solidFill>
                <a:latin typeface="Arial"/>
                <a:ea typeface="Arial"/>
                <a:cs typeface="Arial"/>
                <a:sym typeface="Arial"/>
              </a:rPr>
              <a:t>Indicação da Vertical do projeto </a:t>
            </a: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10408136" y="10024837"/>
            <a:ext cx="938465" cy="938465"/>
          </a:xfrm>
          <a:prstGeom prst="rect">
            <a:avLst/>
          </a:prstGeom>
          <a:noFill/>
          <a:ln cap="flat" cmpd="sng" w="9525">
            <a:solidFill>
              <a:srgbClr val="00B0F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10408136" y="11556856"/>
            <a:ext cx="938465" cy="938465"/>
          </a:xfrm>
          <a:prstGeom prst="rect">
            <a:avLst/>
          </a:prstGeom>
          <a:noFill/>
          <a:ln cap="flat" cmpd="sng" w="9525">
            <a:solidFill>
              <a:srgbClr val="00B0F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11816653" y="9946752"/>
            <a:ext cx="4366643" cy="939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23125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Educação </a:t>
            </a:r>
            <a:endParaRPr/>
          </a:p>
        </p:txBody>
      </p:sp>
      <p:sp>
        <p:nvSpPr>
          <p:cNvPr id="110" name="Google Shape;110;p5"/>
          <p:cNvSpPr txBox="1"/>
          <p:nvPr/>
        </p:nvSpPr>
        <p:spPr>
          <a:xfrm>
            <a:off x="11864778" y="11382517"/>
            <a:ext cx="6436074" cy="939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23125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Sustentabilidade</a:t>
            </a:r>
            <a:endParaRPr b="0" i="0" sz="32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 txBox="1"/>
          <p:nvPr/>
        </p:nvSpPr>
        <p:spPr>
          <a:xfrm>
            <a:off x="9421548" y="8614570"/>
            <a:ext cx="10815569" cy="520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Assinale com um X em qual vertical o projeto será inscrito</a:t>
            </a:r>
            <a:endParaRPr/>
          </a:p>
        </p:txBody>
      </p:sp>
      <p:pic>
        <p:nvPicPr>
          <p:cNvPr descr="Captura de Tela 2022-09-09 às 11.43.11.png" id="112" name="Google Shape;11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61909" y="11337612"/>
            <a:ext cx="2585587" cy="12700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" id="113" name="Google Shape;11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13892" y="10105467"/>
            <a:ext cx="2582659" cy="73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9409255" y="1004597"/>
            <a:ext cx="5938761" cy="988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Clr>
                <a:srgbClr val="56C1FF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56C1FF"/>
                </a:solidFill>
                <a:latin typeface="Arial"/>
                <a:ea typeface="Arial"/>
                <a:cs typeface="Arial"/>
                <a:sym typeface="Arial"/>
              </a:rPr>
              <a:t>2. O Problema</a:t>
            </a:r>
            <a:endParaRPr/>
          </a:p>
        </p:txBody>
      </p:sp>
      <p:sp>
        <p:nvSpPr>
          <p:cNvPr id="119" name="Google Shape;119;p6"/>
          <p:cNvSpPr txBox="1"/>
          <p:nvPr/>
        </p:nvSpPr>
        <p:spPr>
          <a:xfrm>
            <a:off x="9409255" y="2641186"/>
            <a:ext cx="4880505" cy="1049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a. Contextualização.</a:t>
            </a:r>
            <a:endParaRPr b="0" i="0" sz="3000" u="none" cap="none" strike="noStrike">
              <a:solidFill>
                <a:srgbClr val="FF930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930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b. Público-alvo.</a:t>
            </a:r>
            <a:endParaRPr/>
          </a:p>
        </p:txBody>
      </p:sp>
      <p:sp>
        <p:nvSpPr>
          <p:cNvPr id="120" name="Google Shape;120;p6"/>
          <p:cNvSpPr txBox="1"/>
          <p:nvPr/>
        </p:nvSpPr>
        <p:spPr>
          <a:xfrm>
            <a:off x="13899581" y="11038106"/>
            <a:ext cx="5938761" cy="186963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Determine o problema com clareza e objetividade. Neste caso, é altamente recomendado inserir números e informações sobre o problema a ser resolvido.</a:t>
            </a:r>
            <a:endParaRPr/>
          </a:p>
        </p:txBody>
      </p:sp>
      <p:sp>
        <p:nvSpPr>
          <p:cNvPr id="121" name="Google Shape;121;p6"/>
          <p:cNvSpPr txBox="1"/>
          <p:nvPr/>
        </p:nvSpPr>
        <p:spPr>
          <a:xfrm>
            <a:off x="9267086" y="10505275"/>
            <a:ext cx="2529118" cy="520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O que fazer:</a:t>
            </a:r>
            <a:endParaRPr/>
          </a:p>
        </p:txBody>
      </p:sp>
      <p:cxnSp>
        <p:nvCxnSpPr>
          <p:cNvPr id="122" name="Google Shape;122;p6"/>
          <p:cNvCxnSpPr/>
          <p:nvPr/>
        </p:nvCxnSpPr>
        <p:spPr>
          <a:xfrm flipH="1" rot="10800000">
            <a:off x="13678069" y="10086954"/>
            <a:ext cx="3" cy="2923763"/>
          </a:xfrm>
          <a:prstGeom prst="straightConnector1">
            <a:avLst/>
          </a:prstGeom>
          <a:noFill/>
          <a:ln cap="flat" cmpd="sng" w="25400">
            <a:solidFill>
              <a:srgbClr val="56C1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23" name="Google Shape;123;p6"/>
          <p:cNvSpPr/>
          <p:nvPr/>
        </p:nvSpPr>
        <p:spPr>
          <a:xfrm>
            <a:off x="-25401" y="-59599"/>
            <a:ext cx="8062122" cy="13835196"/>
          </a:xfrm>
          <a:prstGeom prst="rect">
            <a:avLst/>
          </a:prstGeom>
          <a:solidFill>
            <a:srgbClr val="083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6"/>
          <p:cNvSpPr/>
          <p:nvPr/>
        </p:nvSpPr>
        <p:spPr>
          <a:xfrm rot="-2700000">
            <a:off x="7394074" y="863600"/>
            <a:ext cx="1270001" cy="1270000"/>
          </a:xfrm>
          <a:prstGeom prst="rect">
            <a:avLst/>
          </a:prstGeom>
          <a:solidFill>
            <a:srgbClr val="F9C34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m" id="125" name="Google Shape;12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461" y="11074275"/>
            <a:ext cx="6248729" cy="183275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 txBox="1"/>
          <p:nvPr/>
        </p:nvSpPr>
        <p:spPr>
          <a:xfrm>
            <a:off x="9267086" y="11114086"/>
            <a:ext cx="4113072" cy="186963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Como o problema veio a ser conhecido?</a:t>
            </a:r>
            <a:endParaRPr b="1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Por que ele é visto como um problema?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/>
          <p:nvPr/>
        </p:nvSpPr>
        <p:spPr>
          <a:xfrm>
            <a:off x="9146778" y="10086954"/>
            <a:ext cx="2529118" cy="520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O que fazer:</a:t>
            </a:r>
            <a:endParaRPr/>
          </a:p>
        </p:txBody>
      </p:sp>
      <p:cxnSp>
        <p:nvCxnSpPr>
          <p:cNvPr id="132" name="Google Shape;132;p7"/>
          <p:cNvCxnSpPr/>
          <p:nvPr/>
        </p:nvCxnSpPr>
        <p:spPr>
          <a:xfrm flipH="1" rot="10800000">
            <a:off x="13678069" y="10086954"/>
            <a:ext cx="3" cy="2923763"/>
          </a:xfrm>
          <a:prstGeom prst="straightConnector1">
            <a:avLst/>
          </a:prstGeom>
          <a:noFill/>
          <a:ln cap="flat" cmpd="sng" w="25400">
            <a:solidFill>
              <a:srgbClr val="56C1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33" name="Google Shape;133;p7"/>
          <p:cNvSpPr txBox="1"/>
          <p:nvPr/>
        </p:nvSpPr>
        <p:spPr>
          <a:xfrm>
            <a:off x="9540288" y="3681168"/>
            <a:ext cx="5938761" cy="1049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a. Descrição do produto/serviço.</a:t>
            </a:r>
            <a:endParaRPr b="0" i="0" sz="3000" u="none" cap="none" strike="noStrike">
              <a:solidFill>
                <a:srgbClr val="FF930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930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b. Como Funciona</a:t>
            </a:r>
            <a:endParaRPr/>
          </a:p>
        </p:txBody>
      </p:sp>
      <p:sp>
        <p:nvSpPr>
          <p:cNvPr id="134" name="Google Shape;134;p7"/>
          <p:cNvSpPr txBox="1"/>
          <p:nvPr/>
        </p:nvSpPr>
        <p:spPr>
          <a:xfrm>
            <a:off x="9146778" y="10926809"/>
            <a:ext cx="4113077" cy="1514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Em alguns casos, demonstrar um "passo a passo" pode ser interessante para explicar </a:t>
            </a:r>
            <a:r>
              <a:rPr b="0" i="0" lang="en-US" sz="2400" u="none" cap="none" strike="noStrik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sua proposta.</a:t>
            </a:r>
            <a:endParaRPr/>
          </a:p>
        </p:txBody>
      </p:sp>
      <p:sp>
        <p:nvSpPr>
          <p:cNvPr id="135" name="Google Shape;135;p7"/>
          <p:cNvSpPr txBox="1"/>
          <p:nvPr/>
        </p:nvSpPr>
        <p:spPr>
          <a:xfrm>
            <a:off x="9409255" y="1004597"/>
            <a:ext cx="4100894" cy="988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Clr>
                <a:srgbClr val="56C1FF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56C1FF"/>
                </a:solidFill>
                <a:latin typeface="Arial"/>
                <a:ea typeface="Arial"/>
                <a:cs typeface="Arial"/>
                <a:sym typeface="Arial"/>
              </a:rPr>
              <a:t>3. A Solução</a:t>
            </a:r>
            <a:endParaRPr/>
          </a:p>
        </p:txBody>
      </p:sp>
      <p:sp>
        <p:nvSpPr>
          <p:cNvPr id="136" name="Google Shape;136;p7"/>
          <p:cNvSpPr/>
          <p:nvPr/>
        </p:nvSpPr>
        <p:spPr>
          <a:xfrm>
            <a:off x="-23447" y="-59599"/>
            <a:ext cx="8070589" cy="13835196"/>
          </a:xfrm>
          <a:prstGeom prst="rect">
            <a:avLst/>
          </a:prstGeom>
          <a:solidFill>
            <a:srgbClr val="083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7"/>
          <p:cNvSpPr/>
          <p:nvPr/>
        </p:nvSpPr>
        <p:spPr>
          <a:xfrm rot="-2700000">
            <a:off x="7391400" y="863600"/>
            <a:ext cx="1270000" cy="1270000"/>
          </a:xfrm>
          <a:prstGeom prst="rect">
            <a:avLst/>
          </a:prstGeom>
          <a:solidFill>
            <a:srgbClr val="F9C34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m" id="138" name="Google Shape;1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461" y="11074275"/>
            <a:ext cx="6248729" cy="183275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 txBox="1"/>
          <p:nvPr/>
        </p:nvSpPr>
        <p:spPr>
          <a:xfrm>
            <a:off x="13899581" y="10940540"/>
            <a:ext cx="7113321" cy="2225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Apresente, claramente, qual a solução que a equipe propõe para </a:t>
            </a:r>
            <a:r>
              <a:rPr b="0" i="0" lang="en-US" sz="24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atender à necessidade </a:t>
            </a:r>
            <a:r>
              <a:rPr b="0" i="0" lang="en-US" sz="2400" u="none" cap="none" strike="noStrik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da oportunidade, destacando sua inovação/diferenciação.</a:t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Insira imagens do seu produto/serviço, sejam telas, fotos de um protótipo ou vídeo explicativo.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/>
        </p:nvSpPr>
        <p:spPr>
          <a:xfrm>
            <a:off x="9703075" y="10502659"/>
            <a:ext cx="2529118" cy="520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O que fazer:</a:t>
            </a:r>
            <a:endParaRPr/>
          </a:p>
        </p:txBody>
      </p:sp>
      <p:cxnSp>
        <p:nvCxnSpPr>
          <p:cNvPr id="145" name="Google Shape;145;p8"/>
          <p:cNvCxnSpPr/>
          <p:nvPr/>
        </p:nvCxnSpPr>
        <p:spPr>
          <a:xfrm flipH="1" rot="10800000">
            <a:off x="13678069" y="10086954"/>
            <a:ext cx="3" cy="2923763"/>
          </a:xfrm>
          <a:prstGeom prst="straightConnector1">
            <a:avLst/>
          </a:prstGeom>
          <a:noFill/>
          <a:ln cap="flat" cmpd="sng" w="25400">
            <a:solidFill>
              <a:srgbClr val="56C1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46" name="Google Shape;146;p8"/>
          <p:cNvSpPr txBox="1"/>
          <p:nvPr/>
        </p:nvSpPr>
        <p:spPr>
          <a:xfrm>
            <a:off x="13975337" y="11439150"/>
            <a:ext cx="5938762" cy="115843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É importante demonstrar informações sobre o tamanho do mercado, quanto ele movimenta e potencial de crescimento.</a:t>
            </a:r>
            <a:endParaRPr/>
          </a:p>
        </p:txBody>
      </p:sp>
      <p:sp>
        <p:nvSpPr>
          <p:cNvPr id="147" name="Google Shape;147;p8"/>
          <p:cNvSpPr txBox="1"/>
          <p:nvPr/>
        </p:nvSpPr>
        <p:spPr>
          <a:xfrm>
            <a:off x="9703075" y="11203907"/>
            <a:ext cx="3427403" cy="115843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Dimensione qual é o mercado para a proposta.</a:t>
            </a:r>
            <a:endParaRPr/>
          </a:p>
        </p:txBody>
      </p:sp>
      <p:sp>
        <p:nvSpPr>
          <p:cNvPr id="148" name="Google Shape;148;p8"/>
          <p:cNvSpPr txBox="1"/>
          <p:nvPr/>
        </p:nvSpPr>
        <p:spPr>
          <a:xfrm>
            <a:off x="9359027" y="1004597"/>
            <a:ext cx="5004527" cy="988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Clr>
                <a:srgbClr val="56C1FF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56C1FF"/>
                </a:solidFill>
                <a:latin typeface="Arial"/>
                <a:ea typeface="Arial"/>
                <a:cs typeface="Arial"/>
                <a:sym typeface="Arial"/>
              </a:rPr>
              <a:t>4. O Mercado</a:t>
            </a:r>
            <a:endParaRPr/>
          </a:p>
        </p:txBody>
      </p:sp>
      <p:sp>
        <p:nvSpPr>
          <p:cNvPr id="149" name="Google Shape;149;p8"/>
          <p:cNvSpPr txBox="1"/>
          <p:nvPr/>
        </p:nvSpPr>
        <p:spPr>
          <a:xfrm>
            <a:off x="9359027" y="3102147"/>
            <a:ext cx="6213519" cy="1480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a. Qual a grande oportunidade?</a:t>
            </a:r>
            <a:endParaRPr b="0" i="0" sz="3000" u="none" cap="none" strike="noStrike">
              <a:solidFill>
                <a:srgbClr val="FF930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930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b. Qual(is) o(s) mercado(s) potencial(is)?</a:t>
            </a:r>
            <a:endParaRPr/>
          </a:p>
        </p:txBody>
      </p:sp>
      <p:sp>
        <p:nvSpPr>
          <p:cNvPr id="150" name="Google Shape;150;p8"/>
          <p:cNvSpPr/>
          <p:nvPr/>
        </p:nvSpPr>
        <p:spPr>
          <a:xfrm>
            <a:off x="-33868" y="-59599"/>
            <a:ext cx="8070589" cy="13835196"/>
          </a:xfrm>
          <a:prstGeom prst="rect">
            <a:avLst/>
          </a:prstGeom>
          <a:solidFill>
            <a:srgbClr val="083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Google Shape;151;p8"/>
          <p:cNvSpPr/>
          <p:nvPr/>
        </p:nvSpPr>
        <p:spPr>
          <a:xfrm rot="-2700000">
            <a:off x="7391400" y="863600"/>
            <a:ext cx="1270000" cy="1270000"/>
          </a:xfrm>
          <a:prstGeom prst="rect">
            <a:avLst/>
          </a:prstGeom>
          <a:solidFill>
            <a:srgbClr val="F9C34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m" id="152" name="Google Shape;15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461" y="11074275"/>
            <a:ext cx="6248729" cy="1832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/>
          <p:nvPr/>
        </p:nvSpPr>
        <p:spPr>
          <a:xfrm>
            <a:off x="9265142" y="3387427"/>
            <a:ext cx="7107541" cy="1942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a. Quem são os concorrentes?</a:t>
            </a:r>
            <a:endParaRPr b="0" i="0" sz="3000" u="none" cap="none" strike="noStrike">
              <a:solidFill>
                <a:srgbClr val="FF930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930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b. Quais os pontos fortes a serem melhorados ou fragilidades do projeto?</a:t>
            </a:r>
            <a:endParaRPr/>
          </a:p>
        </p:txBody>
      </p:sp>
      <p:sp>
        <p:nvSpPr>
          <p:cNvPr id="158" name="Google Shape;158;p9"/>
          <p:cNvSpPr txBox="1"/>
          <p:nvPr/>
        </p:nvSpPr>
        <p:spPr>
          <a:xfrm>
            <a:off x="9265142" y="1004597"/>
            <a:ext cx="5853717" cy="988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Clr>
                <a:srgbClr val="56C1FF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56C1FF"/>
                </a:solidFill>
                <a:latin typeface="Arial"/>
                <a:ea typeface="Arial"/>
                <a:cs typeface="Arial"/>
                <a:sym typeface="Arial"/>
              </a:rPr>
              <a:t>5. A Concorrência</a:t>
            </a:r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-59268" y="-59599"/>
            <a:ext cx="8070589" cy="13835196"/>
          </a:xfrm>
          <a:prstGeom prst="rect">
            <a:avLst/>
          </a:prstGeom>
          <a:solidFill>
            <a:srgbClr val="083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p9"/>
          <p:cNvSpPr/>
          <p:nvPr/>
        </p:nvSpPr>
        <p:spPr>
          <a:xfrm rot="-2700000">
            <a:off x="7391400" y="863600"/>
            <a:ext cx="1270000" cy="1270000"/>
          </a:xfrm>
          <a:prstGeom prst="rect">
            <a:avLst/>
          </a:prstGeom>
          <a:solidFill>
            <a:srgbClr val="F9C34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m" id="161" name="Google Shape;16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461" y="11074275"/>
            <a:ext cx="6248729" cy="1832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1232476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