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60" r:id="rId8"/>
    <p:sldId id="288" r:id="rId9"/>
    <p:sldId id="297" r:id="rId10"/>
    <p:sldId id="298" r:id="rId11"/>
    <p:sldId id="299" r:id="rId12"/>
    <p:sldId id="300" r:id="rId13"/>
    <p:sldId id="301" r:id="rId14"/>
    <p:sldId id="292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ACC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5A7FF-E43A-6292-4106-3E69AB775513}" v="28" dt="2022-09-12T20:46:24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2D70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2D70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2D70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4858" y="1067696"/>
            <a:ext cx="13804523" cy="195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2D70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9620" y="3654338"/>
            <a:ext cx="9673590" cy="398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dpaschoal_oficial/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1.xml.rels><?xml version="1.0" encoding="UTF-8" standalone="yes" ?><Relationships xmlns="http://schemas.openxmlformats.org/package/2006/relationships"><Relationship Id="rId8" Target="https://www.youtube.com/channel/UCfwgJfgKXs631PxTlRWwm_g" TargetMode="External" Type="http://schemas.openxmlformats.org/officeDocument/2006/relationships/hyperlink"/><Relationship Id="rId3" Target="../media/image40.png" Type="http://schemas.openxmlformats.org/officeDocument/2006/relationships/image"/><Relationship Id="rId7" Target="../media/hdphoto1.wdp" Type="http://schemas.microsoft.com/office/2007/relationships/hdphoto"/><Relationship Id="rId2" Target="../media/image33.jp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43.pn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hyperlink" Target="https://www.dpaschoal.com.br/economia-verde" TargetMode="External"/><Relationship Id="rId4" Type="http://schemas.openxmlformats.org/officeDocument/2006/relationships/image" Target="../media/image45.png"/></Relationships>
</file>

<file path=ppt/slides/_rels/slide13.xml.rels><?xml version="1.0" encoding="UTF-8" standalone="yes" ?><Relationships xmlns="http://schemas.openxmlformats.org/package/2006/relationships"><Relationship Id="rId3" Target="../media/image46.png" Type="http://schemas.openxmlformats.org/officeDocument/2006/relationships/image"/><Relationship Id="rId7" Target="../media/image39.png" Type="http://schemas.openxmlformats.org/officeDocument/2006/relationships/image"/><Relationship Id="rId2" Target="../media/image33.jpg" Type="http://schemas.openxmlformats.org/officeDocument/2006/relationships/image"/><Relationship Id="rId1" Target="../slideLayouts/slideLayout5.xml" Type="http://schemas.openxmlformats.org/officeDocument/2006/relationships/slideLayout"/><Relationship Id="rId6" Target="https://www.mazolaambiental.com.br/-/quem-somos/" TargetMode="External" Type="http://schemas.openxmlformats.org/officeDocument/2006/relationships/hyperlink"/><Relationship Id="rId5" Target="../media/image48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dpaschoal.com.br/recmaxx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9801225"/>
            <a:chOff x="0" y="0"/>
            <a:chExt cx="20104100" cy="9801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98007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3549" y="9109670"/>
              <a:ext cx="829294" cy="437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637" y="2309877"/>
              <a:ext cx="8604973" cy="340722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81221" y="9851008"/>
            <a:ext cx="1340273" cy="3578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96971" y="9874044"/>
            <a:ext cx="831388" cy="316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53949" y="9065692"/>
            <a:ext cx="1470112" cy="4628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02586" y="9065692"/>
            <a:ext cx="1361215" cy="4628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16957" y="9687662"/>
            <a:ext cx="1218811" cy="6889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65461" y="9763053"/>
            <a:ext cx="1047088" cy="5382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30332" y="9763053"/>
            <a:ext cx="1105725" cy="5382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03302" y="9832161"/>
            <a:ext cx="1137138" cy="46281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97504" y="9147365"/>
            <a:ext cx="1340273" cy="330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29485" y="9113858"/>
            <a:ext cx="1235564" cy="3978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931482" y="9000773"/>
            <a:ext cx="1132949" cy="601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870B2DAB-5EFA-BDEF-C178-1D1B5E0976D0}"/>
              </a:ext>
            </a:extLst>
          </p:cNvPr>
          <p:cNvSpPr/>
          <p:nvPr/>
        </p:nvSpPr>
        <p:spPr>
          <a:xfrm>
            <a:off x="1402754" y="432208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BA658B3-E17A-A680-6CEF-C98FF6725243}"/>
              </a:ext>
            </a:extLst>
          </p:cNvPr>
          <p:cNvSpPr/>
          <p:nvPr/>
        </p:nvSpPr>
        <p:spPr>
          <a:xfrm>
            <a:off x="7482289" y="433147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50B4452-0952-6C7C-FD41-B834FDA27B7E}"/>
              </a:ext>
            </a:extLst>
          </p:cNvPr>
          <p:cNvSpPr/>
          <p:nvPr/>
        </p:nvSpPr>
        <p:spPr>
          <a:xfrm>
            <a:off x="13557250" y="4260096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0" y="9381133"/>
            <a:ext cx="20104099" cy="19274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852925" y="5672824"/>
            <a:ext cx="4120884" cy="1905522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algn="ctr" marL="12700" marR="5080">
              <a:lnSpc>
                <a:spcPct val="131200"/>
              </a:lnSpc>
              <a:spcBef>
                <a:spcPts val="95"/>
              </a:spcBef>
            </a:pPr>
            <a:r>
              <a:rPr b="0" dirty="0" i="0" lang="pt-BR" sz="2400">
                <a:solidFill>
                  <a:srgbClr val="201F1E"/>
                </a:solidFill>
                <a:effectLst/>
                <a:latin charset="0" panose="020F0502020204030204" pitchFamily="34" typeface="Calibri"/>
              </a:rPr>
              <a:t>Como comunicar e nos posicionar ao mercado mostrando o nosso atendimento honesto e transparente?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A82B489-2C40-50D6-EBD7-2F0B0BD7FE91}"/>
              </a:ext>
            </a:extLst>
          </p:cNvPr>
          <p:cNvSpPr txBox="1"/>
          <p:nvPr/>
        </p:nvSpPr>
        <p:spPr>
          <a:xfrm>
            <a:off x="1402754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bIns="0" lIns="0" rIns="0" rtlCol="0" tIns="153035" vert="horz" wrap="square">
            <a:spAutoFit/>
          </a:bodyPr>
          <a:lstStyle/>
          <a:p>
            <a:pPr algn="ctr" marL="260985">
              <a:lnSpc>
                <a:spcPct val="100000"/>
              </a:lnSpc>
              <a:spcBef>
                <a:spcPts val="1205"/>
              </a:spcBef>
              <a:tabLst>
                <a:tab algn="l" pos="626745"/>
              </a:tabLst>
            </a:pPr>
            <a:r>
              <a:rPr dirty="0" lang="ia-Latn-001" spc="-50" sz="2450">
                <a:solidFill>
                  <a:srgbClr val="FFFFFF"/>
                </a:solidFill>
                <a:latin typeface="Arial"/>
                <a:cs typeface="Arial"/>
              </a:rPr>
              <a:t>FINALIDADE</a:t>
            </a:r>
            <a:endParaRPr dirty="0" lang="pt-BR" sz="245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C92268DC-04A4-BB1B-599E-B1E719922EDE}"/>
              </a:ext>
            </a:extLst>
          </p:cNvPr>
          <p:cNvSpPr txBox="1"/>
          <p:nvPr/>
        </p:nvSpPr>
        <p:spPr>
          <a:xfrm>
            <a:off x="1641100" y="5654675"/>
            <a:ext cx="4178834" cy="2391745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algn="ctr" marL="12700" marR="5080">
              <a:lnSpc>
                <a:spcPct val="131200"/>
              </a:lnSpc>
              <a:spcBef>
                <a:spcPts val="95"/>
              </a:spcBef>
            </a:pP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Atuar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sempre</a:t>
            </a:r>
            <a:r>
              <a:rPr dirty="0" spc="-3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de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maneira</a:t>
            </a:r>
            <a:r>
              <a:rPr dirty="0" spc="-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honesta</a:t>
            </a:r>
            <a:r>
              <a:rPr dirty="0" spc="-1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e</a:t>
            </a:r>
            <a:r>
              <a:rPr dirty="0" spc="-1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transparente 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em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todas</a:t>
            </a:r>
            <a:r>
              <a:rPr dirty="0" spc="-3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as</a:t>
            </a:r>
            <a:r>
              <a:rPr dirty="0" spc="-3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etapas</a:t>
            </a:r>
            <a:r>
              <a:rPr dirty="0" spc="-3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do</a:t>
            </a:r>
            <a:r>
              <a:rPr dirty="0" spc="-2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relacionamento,</a:t>
            </a:r>
            <a:r>
              <a:rPr dirty="0" spc="-2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gerando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 um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sentimento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de</a:t>
            </a:r>
            <a:r>
              <a:rPr dirty="0" spc="-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confiança</a:t>
            </a:r>
            <a:r>
              <a:rPr dirty="0" spc="-1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por</a:t>
            </a:r>
            <a:r>
              <a:rPr dirty="0" spc="-1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parte</a:t>
            </a:r>
            <a:r>
              <a:rPr dirty="0" spc="-25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z="2400">
                <a:solidFill>
                  <a:srgbClr val="424242"/>
                </a:solidFill>
                <a:latin typeface="+mj-lt"/>
                <a:cs typeface="Arial"/>
              </a:rPr>
              <a:t>do</a:t>
            </a:r>
            <a:r>
              <a:rPr dirty="0" spc="-20" sz="240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dirty="0" spc="-10" sz="2400">
                <a:solidFill>
                  <a:srgbClr val="424242"/>
                </a:solidFill>
                <a:latin typeface="+mj-lt"/>
                <a:cs typeface="Arial"/>
              </a:rPr>
              <a:t>cliente.</a:t>
            </a:r>
            <a:endParaRPr dirty="0" sz="2400">
              <a:latin typeface="+mj-lt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73C4317-1A1A-663F-F73D-976817074B18}"/>
              </a:ext>
            </a:extLst>
          </p:cNvPr>
          <p:cNvSpPr txBox="1"/>
          <p:nvPr/>
        </p:nvSpPr>
        <p:spPr>
          <a:xfrm>
            <a:off x="7482289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bIns="0" lIns="0" rIns="0" rtlCol="0" tIns="153035" vert="horz" wrap="square">
            <a:spAutoFit/>
          </a:bodyPr>
          <a:lstStyle/>
          <a:p>
            <a:pPr algn="ctr" marL="260985">
              <a:lnSpc>
                <a:spcPct val="100000"/>
              </a:lnSpc>
              <a:spcBef>
                <a:spcPts val="1205"/>
              </a:spcBef>
              <a:tabLst>
                <a:tab algn="l" pos="626745"/>
              </a:tabLst>
            </a:pPr>
            <a:r>
              <a:rPr dirty="0" spc="-50" sz="2450">
                <a:solidFill>
                  <a:srgbClr val="FFFFFF"/>
                </a:solidFill>
                <a:latin typeface="Arial"/>
                <a:cs typeface="Arial"/>
              </a:rPr>
              <a:t>COMO FAZEMOS:</a:t>
            </a:r>
            <a:endParaRPr dirty="0" sz="2450">
              <a:latin typeface="Arial"/>
              <a:cs typeface="Arial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9FD4330-0BAF-F2DF-F350-23F3BC0DC71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"/>
          <a:stretch/>
        </p:blipFill>
        <p:spPr bwMode="auto">
          <a:xfrm>
            <a:off x="10517012" y="7114581"/>
            <a:ext cx="1069184" cy="1294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55A1A03-1196-31C8-BC6A-24A2E9F3267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/>
          <a:stretch/>
        </p:blipFill>
        <p:spPr bwMode="auto">
          <a:xfrm>
            <a:off x="9363622" y="7114581"/>
            <a:ext cx="1073984" cy="1294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EC2C60D-9947-DD06-3F3F-49C49CAC9F9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"/>
          <a:stretch/>
        </p:blipFill>
        <p:spPr bwMode="auto">
          <a:xfrm>
            <a:off x="8143839" y="7111303"/>
            <a:ext cx="1071891" cy="129799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3AFE32E-347E-D6B8-1F9A-F40F011F95C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4600574"/>
            <a:ext cx="3442357" cy="23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3">
            <a:extLst>
              <a:ext uri="{FF2B5EF4-FFF2-40B4-BE49-F238E27FC236}">
                <a16:creationId xmlns:a16="http://schemas.microsoft.com/office/drawing/2014/main" id="{13B9F17C-D4D0-BC02-6091-56FD23A5702C}"/>
              </a:ext>
            </a:extLst>
          </p:cNvPr>
          <p:cNvSpPr txBox="1"/>
          <p:nvPr/>
        </p:nvSpPr>
        <p:spPr>
          <a:xfrm>
            <a:off x="13557250" y="3269813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bIns="0" lIns="0" rIns="0" rtlCol="0" tIns="153035" vert="horz" wrap="square">
            <a:spAutoFit/>
          </a:bodyPr>
          <a:lstStyle/>
          <a:p>
            <a:pPr algn="ctr" marL="260985">
              <a:lnSpc>
                <a:spcPct val="100000"/>
              </a:lnSpc>
              <a:spcBef>
                <a:spcPts val="1205"/>
              </a:spcBef>
              <a:tabLst>
                <a:tab algn="l" pos="626745"/>
              </a:tabLst>
            </a:pPr>
            <a:r>
              <a:rPr dirty="0" spc="-50" sz="2450">
                <a:solidFill>
                  <a:srgbClr val="FFFFFF"/>
                </a:solidFill>
                <a:latin typeface="Arial"/>
                <a:cs typeface="Arial"/>
              </a:rPr>
              <a:t>DESAFIO:</a:t>
            </a:r>
            <a:endParaRPr dirty="0" sz="2450">
              <a:latin typeface="Arial"/>
              <a:cs typeface="Arial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CEFE06C-4176-7DAC-09D1-3FE5F3B757A5}"/>
              </a:ext>
            </a:extLst>
          </p:cNvPr>
          <p:cNvSpPr txBox="1"/>
          <p:nvPr/>
        </p:nvSpPr>
        <p:spPr>
          <a:xfrm>
            <a:off x="1402754" y="1223452"/>
            <a:ext cx="16866731" cy="831638"/>
          </a:xfrm>
          <a:prstGeom prst="rect">
            <a:avLst/>
          </a:prstGeom>
          <a:solidFill>
            <a:srgbClr val="ACC558"/>
          </a:solidFill>
        </p:spPr>
        <p:txBody>
          <a:bodyPr bIns="0" lIns="0" rIns="0" rtlCol="0" tIns="153035" vert="horz" wrap="square">
            <a:spAutoFit/>
          </a:bodyPr>
          <a:lstStyle/>
          <a:p>
            <a:pPr algn="ctr" marL="260985">
              <a:lnSpc>
                <a:spcPct val="100000"/>
              </a:lnSpc>
              <a:spcBef>
                <a:spcPts val="1205"/>
              </a:spcBef>
              <a:tabLst>
                <a:tab algn="l" pos="626745"/>
              </a:tabLst>
            </a:pPr>
            <a:r>
              <a:rPr dirty="0" spc="-50" sz="4400">
                <a:solidFill>
                  <a:srgbClr val="FFFFFF"/>
                </a:solidFill>
                <a:latin typeface="Arial"/>
                <a:cs typeface="Arial"/>
              </a:rPr>
              <a:t>    VERDADE</a:t>
            </a:r>
            <a:endParaRPr dirty="0" sz="4400">
              <a:latin typeface="Arial"/>
              <a:cs typeface="Arial"/>
            </a:endParaRPr>
          </a:p>
        </p:txBody>
      </p:sp>
      <p:pic>
        <p:nvPicPr>
          <p:cNvPr id="19" name="object 13">
            <a:extLst>
              <a:ext uri="{FF2B5EF4-FFF2-40B4-BE49-F238E27FC236}">
                <a16:creationId xmlns:a16="http://schemas.microsoft.com/office/drawing/2014/main" id="{53CD923A-E5CE-D7F3-C3B0-9BE7385F2A96}"/>
              </a:ext>
            </a:extLst>
          </p:cNvPr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7918450" y="1380143"/>
            <a:ext cx="892283" cy="589793"/>
          </a:xfrm>
          <a:prstGeom prst="rect">
            <a:avLst/>
          </a:prstGeom>
        </p:spPr>
      </p:pic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45D828D0-6C91-2597-ECD4-4AD15C81FB45}"/>
              </a:ext>
            </a:extLst>
          </p:cNvPr>
          <p:cNvSpPr/>
          <p:nvPr/>
        </p:nvSpPr>
        <p:spPr>
          <a:xfrm>
            <a:off x="6394450" y="6625585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44F913B8-BAD1-4D90-7A97-E3283AD3E8EA}"/>
              </a:ext>
            </a:extLst>
          </p:cNvPr>
          <p:cNvSpPr/>
          <p:nvPr/>
        </p:nvSpPr>
        <p:spPr>
          <a:xfrm>
            <a:off x="12490199" y="6579501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46A58B2-D3F5-5DB1-1978-969F0E44C9E9}"/>
              </a:ext>
            </a:extLst>
          </p:cNvPr>
          <p:cNvSpPr txBox="1"/>
          <p:nvPr/>
        </p:nvSpPr>
        <p:spPr>
          <a:xfrm>
            <a:off x="7718360" y="8702675"/>
            <a:ext cx="4169273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ia-Latn-001" sz="1200">
                <a:hlinkClick r:id="rId8"/>
              </a:rPr>
              <a:t>ACESSE: INSTAGRAM DPASCHOAL</a:t>
            </a:r>
            <a:endParaRPr dirty="0" lang="pt-BR" sz="1200"/>
          </a:p>
        </p:txBody>
      </p:sp>
      <p:pic>
        <p:nvPicPr>
          <p:cNvPr descr="Clique - ícones de setas grátis" id="1026" name="Picture 2">
            <a:extLst>
              <a:ext uri="{FF2B5EF4-FFF2-40B4-BE49-F238E27FC236}">
                <a16:creationId xmlns:a16="http://schemas.microsoft.com/office/drawing/2014/main" id="{E91868BB-0ADE-1E09-01D5-97F74E59FEC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8732520"/>
            <a:ext cx="27699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2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870B2DAB-5EFA-BDEF-C178-1D1B5E0976D0}"/>
              </a:ext>
            </a:extLst>
          </p:cNvPr>
          <p:cNvSpPr/>
          <p:nvPr/>
        </p:nvSpPr>
        <p:spPr>
          <a:xfrm>
            <a:off x="1402754" y="432208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BA658B3-E17A-A680-6CEF-C98FF6725243}"/>
              </a:ext>
            </a:extLst>
          </p:cNvPr>
          <p:cNvSpPr/>
          <p:nvPr/>
        </p:nvSpPr>
        <p:spPr>
          <a:xfrm>
            <a:off x="7482289" y="433147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50B4452-0952-6C7C-FD41-B834FDA27B7E}"/>
              </a:ext>
            </a:extLst>
          </p:cNvPr>
          <p:cNvSpPr/>
          <p:nvPr/>
        </p:nvSpPr>
        <p:spPr>
          <a:xfrm>
            <a:off x="13557250" y="4260096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81133"/>
            <a:ext cx="20104099" cy="19274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40905" y="5821664"/>
            <a:ext cx="4330753" cy="1896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1300"/>
              </a:lnSpc>
              <a:spcBef>
                <a:spcPts val="95"/>
              </a:spcBef>
            </a:pP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Inspirar</a:t>
            </a:r>
            <a:r>
              <a:rPr lang="pt-BR" sz="24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lang="pt-BR" sz="2400" spc="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educar</a:t>
            </a:r>
            <a:r>
              <a:rPr lang="pt-BR" sz="2400" spc="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lang="pt-BR" sz="2400" spc="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motorista</a:t>
            </a:r>
            <a:r>
              <a:rPr lang="pt-BR" sz="2400" spc="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lang="pt-BR" sz="2400" spc="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utilizar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da</a:t>
            </a:r>
            <a:r>
              <a:rPr lang="pt-BR" sz="24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melhor</a:t>
            </a:r>
            <a:r>
              <a:rPr lang="pt-BR" sz="24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forma</a:t>
            </a:r>
            <a:r>
              <a:rPr lang="pt-BR" sz="24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lang="pt-BR" sz="24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seu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 veículo,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garantindo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maior</a:t>
            </a:r>
            <a:r>
              <a:rPr lang="pt-BR" sz="24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vida</a:t>
            </a:r>
            <a:r>
              <a:rPr lang="pt-BR" sz="24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útil</a:t>
            </a:r>
            <a:r>
              <a:rPr lang="pt-BR" sz="24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aos 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componentes.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A82B489-2C40-50D6-EBD7-2F0B0BD7FE91}"/>
              </a:ext>
            </a:extLst>
          </p:cNvPr>
          <p:cNvSpPr txBox="1"/>
          <p:nvPr/>
        </p:nvSpPr>
        <p:spPr>
          <a:xfrm>
            <a:off x="1402754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lang="ia-Latn-001" sz="2450" spc="-50" dirty="0">
                <a:solidFill>
                  <a:srgbClr val="FFFFFF"/>
                </a:solidFill>
                <a:latin typeface="Arial"/>
                <a:cs typeface="Arial"/>
              </a:rPr>
              <a:t>FINALIDADE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C92268DC-04A4-BB1B-599E-B1E719922EDE}"/>
              </a:ext>
            </a:extLst>
          </p:cNvPr>
          <p:cNvSpPr txBox="1"/>
          <p:nvPr/>
        </p:nvSpPr>
        <p:spPr>
          <a:xfrm>
            <a:off x="13823950" y="5910220"/>
            <a:ext cx="4178834" cy="1421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1300"/>
              </a:lnSpc>
              <a:spcBef>
                <a:spcPts val="95"/>
              </a:spcBef>
            </a:pPr>
            <a:r>
              <a:rPr lang="pt-BR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Como orientar e educar os motoristas para utilizarem da melhor forma o seu veículo?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73C4317-1A1A-663F-F73D-976817074B18}"/>
              </a:ext>
            </a:extLst>
          </p:cNvPr>
          <p:cNvSpPr txBox="1"/>
          <p:nvPr/>
        </p:nvSpPr>
        <p:spPr>
          <a:xfrm>
            <a:off x="7482289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COMO FAZEMOS: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13B9F17C-D4D0-BC02-6091-56FD23A5702C}"/>
              </a:ext>
            </a:extLst>
          </p:cNvPr>
          <p:cNvSpPr txBox="1"/>
          <p:nvPr/>
        </p:nvSpPr>
        <p:spPr>
          <a:xfrm>
            <a:off x="13557250" y="3269813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DESAFIO: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CEFE06C-4176-7DAC-09D1-3FE5F3B757A5}"/>
              </a:ext>
            </a:extLst>
          </p:cNvPr>
          <p:cNvSpPr txBox="1"/>
          <p:nvPr/>
        </p:nvSpPr>
        <p:spPr>
          <a:xfrm>
            <a:off x="1402754" y="1223452"/>
            <a:ext cx="16866731" cy="831638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4400" spc="-50" dirty="0">
                <a:solidFill>
                  <a:srgbClr val="FFFFFF"/>
                </a:solidFill>
                <a:latin typeface="Arial"/>
                <a:cs typeface="Arial"/>
              </a:rPr>
              <a:t>    ECONOMIA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45D828D0-6C91-2597-ECD4-4AD15C81FB45}"/>
              </a:ext>
            </a:extLst>
          </p:cNvPr>
          <p:cNvSpPr/>
          <p:nvPr/>
        </p:nvSpPr>
        <p:spPr>
          <a:xfrm>
            <a:off x="6394450" y="6625585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44F913B8-BAD1-4D90-7A97-E3283AD3E8EA}"/>
              </a:ext>
            </a:extLst>
          </p:cNvPr>
          <p:cNvSpPr/>
          <p:nvPr/>
        </p:nvSpPr>
        <p:spPr>
          <a:xfrm>
            <a:off x="12490199" y="6579501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object 12">
            <a:extLst>
              <a:ext uri="{FF2B5EF4-FFF2-40B4-BE49-F238E27FC236}">
                <a16:creationId xmlns:a16="http://schemas.microsoft.com/office/drawing/2014/main" id="{2DF47ED6-8F5A-C671-6606-73AA8ED9BF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3034" y="1292233"/>
            <a:ext cx="728277" cy="7308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D92D73-7461-889B-764F-CCEDE953F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28" y="6565191"/>
            <a:ext cx="4236182" cy="213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280D3E-EBF1-B6A1-EFBF-62E441D89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331" y="4696060"/>
            <a:ext cx="1956036" cy="159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C92F3E-CF6F-3CB0-9316-D0BCD230F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461" y="4166102"/>
            <a:ext cx="3805264" cy="250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F767BA3-1032-6F9E-5E83-73902D26A4C4}"/>
              </a:ext>
            </a:extLst>
          </p:cNvPr>
          <p:cNvSpPr txBox="1"/>
          <p:nvPr/>
        </p:nvSpPr>
        <p:spPr>
          <a:xfrm>
            <a:off x="7434295" y="8889402"/>
            <a:ext cx="47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a-Latn-001" sz="1200" dirty="0">
                <a:hlinkClick r:id="rId8"/>
              </a:rPr>
              <a:t>CANAL MAXXI TRAINNING NO YOUTUBE</a:t>
            </a:r>
            <a:endParaRPr lang="pt-BR" sz="1200" dirty="0"/>
          </a:p>
        </p:txBody>
      </p:sp>
      <p:pic>
        <p:nvPicPr>
          <p:cNvPr id="9" name="Picture 2" descr="Clique - ícones de setas grátis">
            <a:extLst>
              <a:ext uri="{FF2B5EF4-FFF2-40B4-BE49-F238E27FC236}">
                <a16:creationId xmlns:a16="http://schemas.microsoft.com/office/drawing/2014/main" id="{77FDD8C8-D6BB-4839-1585-CF32C578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450" y="8926801"/>
            <a:ext cx="27699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0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870B2DAB-5EFA-BDEF-C178-1D1B5E0976D0}"/>
              </a:ext>
            </a:extLst>
          </p:cNvPr>
          <p:cNvSpPr/>
          <p:nvPr/>
        </p:nvSpPr>
        <p:spPr>
          <a:xfrm>
            <a:off x="1402754" y="432208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BA658B3-E17A-A680-6CEF-C98FF6725243}"/>
              </a:ext>
            </a:extLst>
          </p:cNvPr>
          <p:cNvSpPr/>
          <p:nvPr/>
        </p:nvSpPr>
        <p:spPr>
          <a:xfrm>
            <a:off x="7482289" y="433147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50B4452-0952-6C7C-FD41-B834FDA27B7E}"/>
              </a:ext>
            </a:extLst>
          </p:cNvPr>
          <p:cNvSpPr/>
          <p:nvPr/>
        </p:nvSpPr>
        <p:spPr>
          <a:xfrm>
            <a:off x="13557250" y="4260096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81133"/>
            <a:ext cx="20104099" cy="19274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93494" y="6125580"/>
            <a:ext cx="4330753" cy="1412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895">
              <a:lnSpc>
                <a:spcPct val="131300"/>
              </a:lnSpc>
              <a:spcBef>
                <a:spcPts val="90"/>
              </a:spcBef>
            </a:pP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Realizar</a:t>
            </a:r>
            <a:r>
              <a:rPr lang="pt-BR" sz="24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diagnóstico</a:t>
            </a:r>
            <a:r>
              <a:rPr lang="pt-BR" sz="24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precisos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lang="pt-BR" sz="24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garantam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segurança</a:t>
            </a:r>
            <a:r>
              <a:rPr lang="pt-BR" sz="24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lang="pt-BR" sz="24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lang="pt-BR" sz="24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troca</a:t>
            </a:r>
            <a:r>
              <a:rPr lang="pt-BR" sz="24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lang="pt-BR" sz="24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somente</a:t>
            </a:r>
            <a:r>
              <a:rPr lang="pt-BR" sz="24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lang="pt-BR" sz="24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necessário.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A82B489-2C40-50D6-EBD7-2F0B0BD7FE91}"/>
              </a:ext>
            </a:extLst>
          </p:cNvPr>
          <p:cNvSpPr txBox="1"/>
          <p:nvPr/>
        </p:nvSpPr>
        <p:spPr>
          <a:xfrm>
            <a:off x="1402754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lang="ia-Latn-001" sz="2450" spc="-50" dirty="0">
                <a:solidFill>
                  <a:srgbClr val="FFFFFF"/>
                </a:solidFill>
                <a:latin typeface="Arial"/>
                <a:cs typeface="Arial"/>
              </a:rPr>
              <a:t>FINALIDADE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C92268DC-04A4-BB1B-599E-B1E719922EDE}"/>
              </a:ext>
            </a:extLst>
          </p:cNvPr>
          <p:cNvSpPr txBox="1"/>
          <p:nvPr/>
        </p:nvSpPr>
        <p:spPr>
          <a:xfrm>
            <a:off x="13690599" y="5888621"/>
            <a:ext cx="4445535" cy="19055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895" algn="ctr">
              <a:lnSpc>
                <a:spcPct val="131300"/>
              </a:lnSpc>
              <a:spcBef>
                <a:spcPts val="90"/>
              </a:spcBef>
            </a:pPr>
            <a:r>
              <a:rPr lang="pt-BR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Como realizar diagnósticos precisos que garantam a segurança e a troca de somente aquilo que é necessário?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73C4317-1A1A-663F-F73D-976817074B18}"/>
              </a:ext>
            </a:extLst>
          </p:cNvPr>
          <p:cNvSpPr txBox="1"/>
          <p:nvPr/>
        </p:nvSpPr>
        <p:spPr>
          <a:xfrm>
            <a:off x="7482289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COMO FAZEMOS: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13B9F17C-D4D0-BC02-6091-56FD23A5702C}"/>
              </a:ext>
            </a:extLst>
          </p:cNvPr>
          <p:cNvSpPr txBox="1"/>
          <p:nvPr/>
        </p:nvSpPr>
        <p:spPr>
          <a:xfrm>
            <a:off x="13557250" y="3269813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DESAFIO: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CEFE06C-4176-7DAC-09D1-3FE5F3B757A5}"/>
              </a:ext>
            </a:extLst>
          </p:cNvPr>
          <p:cNvSpPr txBox="1"/>
          <p:nvPr/>
        </p:nvSpPr>
        <p:spPr>
          <a:xfrm>
            <a:off x="1402754" y="1223452"/>
            <a:ext cx="16866731" cy="831638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4400" spc="-50" dirty="0">
                <a:solidFill>
                  <a:srgbClr val="FFFFFF"/>
                </a:solidFill>
                <a:latin typeface="Arial"/>
                <a:cs typeface="Arial"/>
              </a:rPr>
              <a:t>   SEGURANÇA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45D828D0-6C91-2597-ECD4-4AD15C81FB45}"/>
              </a:ext>
            </a:extLst>
          </p:cNvPr>
          <p:cNvSpPr/>
          <p:nvPr/>
        </p:nvSpPr>
        <p:spPr>
          <a:xfrm>
            <a:off x="6394450" y="6625585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44F913B8-BAD1-4D90-7A97-E3283AD3E8EA}"/>
              </a:ext>
            </a:extLst>
          </p:cNvPr>
          <p:cNvSpPr/>
          <p:nvPr/>
        </p:nvSpPr>
        <p:spPr>
          <a:xfrm>
            <a:off x="12490199" y="6579501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7BFB15-8E6D-60E8-8E34-248C20BE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86" y="4544874"/>
            <a:ext cx="2629755" cy="40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1A067191-16AE-82CC-0700-C38A239FBE7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9850" y="1317156"/>
            <a:ext cx="457200" cy="62365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F9AE607-2DD1-AFA0-3182-5318070F93AB}"/>
              </a:ext>
            </a:extLst>
          </p:cNvPr>
          <p:cNvSpPr txBox="1"/>
          <p:nvPr/>
        </p:nvSpPr>
        <p:spPr>
          <a:xfrm>
            <a:off x="7918450" y="8746769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a-Latn-001" sz="1200" dirty="0">
                <a:hlinkClick r:id="rId5"/>
              </a:rPr>
              <a:t>FERRAMENTA DE DIAGNÓSTICO</a:t>
            </a:r>
            <a:endParaRPr lang="pt-BR" sz="1200" dirty="0"/>
          </a:p>
        </p:txBody>
      </p:sp>
      <p:pic>
        <p:nvPicPr>
          <p:cNvPr id="11" name="Picture 2" descr="Clique - ícones de setas grátis">
            <a:extLst>
              <a:ext uri="{FF2B5EF4-FFF2-40B4-BE49-F238E27FC236}">
                <a16:creationId xmlns:a16="http://schemas.microsoft.com/office/drawing/2014/main" id="{0FA10F47-746D-EFA4-AA8B-675130355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375" y="8824792"/>
            <a:ext cx="27699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870B2DAB-5EFA-BDEF-C178-1D1B5E0976D0}"/>
              </a:ext>
            </a:extLst>
          </p:cNvPr>
          <p:cNvSpPr/>
          <p:nvPr/>
        </p:nvSpPr>
        <p:spPr>
          <a:xfrm>
            <a:off x="1402754" y="432208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BA658B3-E17A-A680-6CEF-C98FF6725243}"/>
              </a:ext>
            </a:extLst>
          </p:cNvPr>
          <p:cNvSpPr/>
          <p:nvPr/>
        </p:nvSpPr>
        <p:spPr>
          <a:xfrm>
            <a:off x="7482289" y="4331477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50B4452-0952-6C7C-FD41-B834FDA27B7E}"/>
              </a:ext>
            </a:extLst>
          </p:cNvPr>
          <p:cNvSpPr/>
          <p:nvPr/>
        </p:nvSpPr>
        <p:spPr>
          <a:xfrm>
            <a:off x="13557250" y="4260096"/>
            <a:ext cx="4712235" cy="5019811"/>
          </a:xfrm>
          <a:prstGeom prst="rect">
            <a:avLst/>
          </a:prstGeom>
          <a:solidFill>
            <a:srgbClr val="AC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81133"/>
            <a:ext cx="20104099" cy="19274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93494" y="6125580"/>
            <a:ext cx="4330753" cy="1412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755" algn="ctr">
              <a:lnSpc>
                <a:spcPct val="131200"/>
              </a:lnSpc>
              <a:spcBef>
                <a:spcPts val="95"/>
              </a:spcBef>
            </a:pP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Realizar o</a:t>
            </a:r>
            <a:r>
              <a:rPr lang="pt-BR" sz="24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descarte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adequado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todos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 os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resíduos</a:t>
            </a:r>
            <a:r>
              <a:rPr lang="pt-BR" sz="24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gerados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nos</a:t>
            </a:r>
            <a:r>
              <a:rPr lang="pt-BR" sz="24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pontos</a:t>
            </a:r>
            <a:r>
              <a:rPr lang="pt-BR" sz="24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lang="pt-BR" sz="24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pt-BR" sz="2400" spc="-10" dirty="0">
                <a:solidFill>
                  <a:srgbClr val="424242"/>
                </a:solidFill>
                <a:latin typeface="Arial"/>
                <a:cs typeface="Arial"/>
              </a:rPr>
              <a:t>atendimento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A82B489-2C40-50D6-EBD7-2F0B0BD7FE91}"/>
              </a:ext>
            </a:extLst>
          </p:cNvPr>
          <p:cNvSpPr txBox="1"/>
          <p:nvPr/>
        </p:nvSpPr>
        <p:spPr>
          <a:xfrm>
            <a:off x="1402754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lang="ia-Latn-001" sz="2450" spc="-50" dirty="0">
                <a:solidFill>
                  <a:srgbClr val="FFFFFF"/>
                </a:solidFill>
                <a:latin typeface="Arial"/>
                <a:cs typeface="Arial"/>
              </a:rPr>
              <a:t>FINALIDADE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C92268DC-04A4-BB1B-599E-B1E719922EDE}"/>
              </a:ext>
            </a:extLst>
          </p:cNvPr>
          <p:cNvSpPr txBox="1"/>
          <p:nvPr/>
        </p:nvSpPr>
        <p:spPr>
          <a:xfrm>
            <a:off x="13481050" y="5914749"/>
            <a:ext cx="4712235" cy="1421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755" algn="ctr">
              <a:lnSpc>
                <a:spcPct val="131200"/>
              </a:lnSpc>
              <a:spcBef>
                <a:spcPts val="95"/>
              </a:spcBef>
            </a:pPr>
            <a:r>
              <a:rPr lang="pt-BR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Como realizar o descarte adequado de todos os resíduos gerados nos pontos de atendimento?</a:t>
            </a:r>
            <a:endParaRPr lang="pt-BR" sz="2400" dirty="0">
              <a:latin typeface="Arial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73C4317-1A1A-663F-F73D-976817074B18}"/>
              </a:ext>
            </a:extLst>
          </p:cNvPr>
          <p:cNvSpPr txBox="1"/>
          <p:nvPr/>
        </p:nvSpPr>
        <p:spPr>
          <a:xfrm>
            <a:off x="7482289" y="3300637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COMO FAZEMOS: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13B9F17C-D4D0-BC02-6091-56FD23A5702C}"/>
              </a:ext>
            </a:extLst>
          </p:cNvPr>
          <p:cNvSpPr txBox="1"/>
          <p:nvPr/>
        </p:nvSpPr>
        <p:spPr>
          <a:xfrm>
            <a:off x="13557250" y="3269813"/>
            <a:ext cx="4712235" cy="531556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DESAFIO: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CEFE06C-4176-7DAC-09D1-3FE5F3B757A5}"/>
              </a:ext>
            </a:extLst>
          </p:cNvPr>
          <p:cNvSpPr txBox="1"/>
          <p:nvPr/>
        </p:nvSpPr>
        <p:spPr>
          <a:xfrm>
            <a:off x="1402754" y="1223452"/>
            <a:ext cx="16866731" cy="831638"/>
          </a:xfrm>
          <a:prstGeom prst="rect">
            <a:avLst/>
          </a:prstGeom>
          <a:solidFill>
            <a:srgbClr val="ACC558"/>
          </a:solidFill>
        </p:spPr>
        <p:txBody>
          <a:bodyPr vert="horz" wrap="square" lIns="0" tIns="15303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205"/>
              </a:spcBef>
              <a:tabLst>
                <a:tab pos="626745" algn="l"/>
              </a:tabLst>
            </a:pPr>
            <a:r>
              <a:rPr sz="4400" spc="-50" dirty="0">
                <a:solidFill>
                  <a:srgbClr val="FFFFFF"/>
                </a:solidFill>
                <a:latin typeface="Arial"/>
                <a:cs typeface="Arial"/>
              </a:rPr>
              <a:t>       RESPONSABILIDADE AMBIENTAL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45D828D0-6C91-2597-ECD4-4AD15C81FB45}"/>
              </a:ext>
            </a:extLst>
          </p:cNvPr>
          <p:cNvSpPr/>
          <p:nvPr/>
        </p:nvSpPr>
        <p:spPr>
          <a:xfrm>
            <a:off x="6394450" y="6625585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44F913B8-BAD1-4D90-7A97-E3283AD3E8EA}"/>
              </a:ext>
            </a:extLst>
          </p:cNvPr>
          <p:cNvSpPr/>
          <p:nvPr/>
        </p:nvSpPr>
        <p:spPr>
          <a:xfrm>
            <a:off x="12490199" y="6579501"/>
            <a:ext cx="788210" cy="381000"/>
          </a:xfrm>
          <a:prstGeom prst="rightArrow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C9822CBC-B054-40A7-19AB-DE1A6B9D72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9050" y="1308969"/>
            <a:ext cx="681236" cy="6045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F5E761-846A-DF62-E689-FB6109DF8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096" y="5812331"/>
            <a:ext cx="3796061" cy="213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9B7076-577A-EB8B-F1CB-7D04E55B3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650" y="5103074"/>
            <a:ext cx="1360248" cy="13297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128A2D-DE23-276D-E0C2-4EA540303FF2}"/>
              </a:ext>
            </a:extLst>
          </p:cNvPr>
          <p:cNvSpPr txBox="1"/>
          <p:nvPr/>
        </p:nvSpPr>
        <p:spPr>
          <a:xfrm>
            <a:off x="7510495" y="8242498"/>
            <a:ext cx="427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a-Latn-001" sz="1400" dirty="0">
                <a:hlinkClick r:id="rId6"/>
              </a:rPr>
              <a:t>SAIBA MAIS SOBRE O MAZOLA AMBIENTAL</a:t>
            </a:r>
            <a:endParaRPr lang="pt-BR" sz="1400" dirty="0"/>
          </a:p>
        </p:txBody>
      </p:sp>
      <p:pic>
        <p:nvPicPr>
          <p:cNvPr id="13" name="Picture 2" descr="Clique - ícones de setas grátis">
            <a:extLst>
              <a:ext uri="{FF2B5EF4-FFF2-40B4-BE49-F238E27FC236}">
                <a16:creationId xmlns:a16="http://schemas.microsoft.com/office/drawing/2014/main" id="{66593BC1-620D-6EB5-564C-CC956DB2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56" y="8307796"/>
            <a:ext cx="27699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3" y="56642"/>
            <a:ext cx="20104100" cy="9801225"/>
            <a:chOff x="0" y="0"/>
            <a:chExt cx="20104100" cy="9801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98007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3549" y="9109670"/>
              <a:ext cx="829294" cy="437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637" y="2309877"/>
              <a:ext cx="8604973" cy="340722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81221" y="9851008"/>
            <a:ext cx="1340273" cy="3578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96971" y="9874044"/>
            <a:ext cx="831388" cy="316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53949" y="9065692"/>
            <a:ext cx="1470112" cy="4628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16957" y="9687662"/>
            <a:ext cx="1218811" cy="688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02586" y="9065692"/>
            <a:ext cx="1361215" cy="4628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65461" y="9763053"/>
            <a:ext cx="1047088" cy="5382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03302" y="9832161"/>
            <a:ext cx="1137138" cy="46281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30332" y="9763053"/>
            <a:ext cx="1105725" cy="5382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97504" y="9147365"/>
            <a:ext cx="1340273" cy="330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29485" y="9113858"/>
            <a:ext cx="1235564" cy="3978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931482" y="9000773"/>
            <a:ext cx="1132949" cy="601028"/>
          </a:xfrm>
          <a:prstGeom prst="rect">
            <a:avLst/>
          </a:prstGeom>
        </p:spPr>
      </p:pic>
      <p:pic>
        <p:nvPicPr>
          <p:cNvPr id="3074" name="Picture 2" descr="ícone Instagram, logo em Brands and Logos">
            <a:extLst>
              <a:ext uri="{FF2B5EF4-FFF2-40B4-BE49-F238E27FC236}">
                <a16:creationId xmlns:a16="http://schemas.microsoft.com/office/drawing/2014/main" id="{CB6D5FF7-F9B3-EC46-A5D0-02B2A38E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40" y="657352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OS14 png image - Linkedin | Icone linkedin, Ícone">
            <a:extLst>
              <a:ext uri="{FF2B5EF4-FFF2-40B4-BE49-F238E27FC236}">
                <a16:creationId xmlns:a16="http://schemas.microsoft.com/office/drawing/2014/main" id="{EED9FC89-9235-4143-454E-9E98E6DF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46" y="7532108"/>
            <a:ext cx="579187" cy="5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57492FAB-C4B3-21AC-2268-A6ACAE0DD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93" y="6038485"/>
            <a:ext cx="2515755" cy="354448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3EAABF-73FE-FB13-5D5F-8CD5C932C939}"/>
              </a:ext>
            </a:extLst>
          </p:cNvPr>
          <p:cNvSpPr txBox="1"/>
          <p:nvPr/>
        </p:nvSpPr>
        <p:spPr>
          <a:xfrm>
            <a:off x="7352517" y="6633289"/>
            <a:ext cx="31622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a-Latn-001" b="1" dirty="0">
                <a:latin typeface="Montserrat"/>
              </a:rPr>
              <a:t>ACESSE NOSSO </a:t>
            </a:r>
            <a:r>
              <a:rPr lang="ia-Latn-001" b="1">
                <a:latin typeface="Montserrat"/>
              </a:rPr>
              <a:t>SITE:</a:t>
            </a:r>
            <a:endParaRPr lang="pt-BR" b="1">
              <a:latin typeface="Montserra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49EBB5-5E80-3923-24B6-2F2715DB7E1E}"/>
              </a:ext>
            </a:extLst>
          </p:cNvPr>
          <p:cNvSpPr txBox="1"/>
          <p:nvPr/>
        </p:nvSpPr>
        <p:spPr>
          <a:xfrm>
            <a:off x="2355850" y="6747341"/>
            <a:ext cx="38521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a-Latn-001" sz="2800" dirty="0">
                <a:latin typeface="Montserrat" panose="00000500000000000000" pitchFamily="50" charset="0"/>
              </a:rPr>
              <a:t>@</a:t>
            </a:r>
            <a:r>
              <a:rPr lang="pt-BR" sz="2800" i="0" dirty="0" err="1">
                <a:solidFill>
                  <a:srgbClr val="262626"/>
                </a:solidFill>
                <a:effectLst/>
                <a:latin typeface="Montserrat" panose="00000500000000000000" pitchFamily="50" charset="0"/>
              </a:rPr>
              <a:t>dpaschoal_oficial</a:t>
            </a:r>
            <a:endParaRPr lang="pt-BR" sz="2800" i="0" dirty="0">
              <a:solidFill>
                <a:srgbClr val="262626"/>
              </a:solidFill>
              <a:effectLst/>
              <a:latin typeface="Montserrat" panose="00000500000000000000" pitchFamily="50" charset="0"/>
            </a:endParaRPr>
          </a:p>
          <a:p>
            <a:endParaRPr lang="pt-BR" b="1" dirty="0">
              <a:latin typeface="Montserrat" panose="00000500000000000000" pitchFamily="50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A30105-97B2-85FF-C597-21E3FD1E290A}"/>
              </a:ext>
            </a:extLst>
          </p:cNvPr>
          <p:cNvSpPr txBox="1"/>
          <p:nvPr/>
        </p:nvSpPr>
        <p:spPr>
          <a:xfrm>
            <a:off x="2357967" y="7571302"/>
            <a:ext cx="34525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i="0" dirty="0">
                <a:effectLst/>
                <a:latin typeface="Montserrat" panose="00000500000000000000" pitchFamily="50" charset="0"/>
              </a:rPr>
              <a:t>Cia DPaschoal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91473" y="4593965"/>
            <a:ext cx="7887970" cy="511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Nascida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no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setor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automotivo,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Companhia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DPaschoal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Participações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é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hoje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uma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holding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investe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no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desenvolvimento</a:t>
            </a:r>
            <a:r>
              <a:rPr sz="2450" spc="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empresas</a:t>
            </a:r>
            <a:r>
              <a:rPr sz="245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diferentes</a:t>
            </a:r>
            <a:r>
              <a:rPr sz="2450" spc="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segmentos,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motivada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transformar</a:t>
            </a:r>
            <a:r>
              <a:rPr sz="245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futuro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buscando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construir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uma</a:t>
            </a:r>
            <a:r>
              <a:rPr sz="2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sociedade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melhor.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Arial"/>
              <a:cs typeface="Arial"/>
            </a:endParaRPr>
          </a:p>
          <a:p>
            <a:pPr marL="12700" marR="109855">
              <a:lnSpc>
                <a:spcPct val="151500"/>
              </a:lnSpc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Estamos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presentes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em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14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estados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brasileiros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vamos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muito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além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nosso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segmento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origem,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promovendo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inovação,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sustentabilidade</a:t>
            </a:r>
            <a:r>
              <a:rPr sz="2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educação</a:t>
            </a:r>
            <a:r>
              <a:rPr sz="245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todos.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56214" y="2282653"/>
            <a:ext cx="4594624" cy="1817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76707"/>
            <a:ext cx="20104099" cy="293184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97214" y="2399926"/>
            <a:ext cx="4036060" cy="582295"/>
          </a:xfrm>
          <a:custGeom>
            <a:avLst/>
            <a:gdLst/>
            <a:ahLst/>
            <a:cxnLst/>
            <a:rect l="l" t="t" r="r" b="b"/>
            <a:pathLst>
              <a:path w="4036059" h="582294">
                <a:moveTo>
                  <a:pt x="4035479" y="0"/>
                </a:moveTo>
                <a:lnTo>
                  <a:pt x="0" y="0"/>
                </a:lnTo>
                <a:lnTo>
                  <a:pt x="0" y="582181"/>
                </a:lnTo>
                <a:lnTo>
                  <a:pt x="4035479" y="582181"/>
                </a:lnTo>
                <a:lnTo>
                  <a:pt x="4035479" y="0"/>
                </a:lnTo>
                <a:close/>
              </a:path>
            </a:pathLst>
          </a:custGeom>
          <a:solidFill>
            <a:srgbClr val="F5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3259" y="2399926"/>
            <a:ext cx="3665220" cy="582295"/>
          </a:xfrm>
          <a:custGeom>
            <a:avLst/>
            <a:gdLst/>
            <a:ahLst/>
            <a:cxnLst/>
            <a:rect l="l" t="t" r="r" b="b"/>
            <a:pathLst>
              <a:path w="3665220" h="582294">
                <a:moveTo>
                  <a:pt x="3664809" y="0"/>
                </a:moveTo>
                <a:lnTo>
                  <a:pt x="0" y="0"/>
                </a:lnTo>
                <a:lnTo>
                  <a:pt x="0" y="582181"/>
                </a:lnTo>
                <a:lnTo>
                  <a:pt x="3664809" y="582181"/>
                </a:lnTo>
                <a:lnTo>
                  <a:pt x="3664809" y="0"/>
                </a:lnTo>
                <a:close/>
              </a:path>
            </a:pathLst>
          </a:custGeom>
          <a:solidFill>
            <a:srgbClr val="D24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9416" y="1438774"/>
            <a:ext cx="776097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53920" algn="l"/>
                <a:tab pos="3056890" algn="l"/>
                <a:tab pos="5077460" algn="l"/>
                <a:tab pos="5443220" algn="l"/>
              </a:tabLst>
            </a:pPr>
            <a:r>
              <a:rPr sz="2450" spc="229" dirty="0">
                <a:solidFill>
                  <a:srgbClr val="424242"/>
                </a:solidFill>
                <a:latin typeface="Arial"/>
                <a:cs typeface="Arial"/>
              </a:rPr>
              <a:t>EMPRESAS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	</a:t>
            </a:r>
            <a:r>
              <a:rPr sz="2450" spc="155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	</a:t>
            </a:r>
            <a:r>
              <a:rPr sz="2450" spc="225" dirty="0">
                <a:solidFill>
                  <a:srgbClr val="424242"/>
                </a:solidFill>
                <a:latin typeface="Arial"/>
                <a:cs typeface="Arial"/>
              </a:rPr>
              <a:t>COMPÕEM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	</a:t>
            </a:r>
            <a:r>
              <a:rPr sz="2450" spc="-5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	</a:t>
            </a:r>
            <a:r>
              <a:rPr sz="2450" spc="235" dirty="0">
                <a:solidFill>
                  <a:srgbClr val="424242"/>
                </a:solidFill>
                <a:latin typeface="Arial"/>
                <a:cs typeface="Arial"/>
              </a:rPr>
              <a:t>COMPANHIA: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636" y="2399926"/>
            <a:ext cx="3648075" cy="530225"/>
          </a:xfrm>
          <a:prstGeom prst="rect">
            <a:avLst/>
          </a:prstGeom>
          <a:solidFill>
            <a:srgbClr val="D2423B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040130">
              <a:lnSpc>
                <a:spcPct val="100000"/>
              </a:lnSpc>
              <a:spcBef>
                <a:spcPts val="1015"/>
              </a:spcBef>
            </a:pP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Automotivo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5591" y="2399926"/>
            <a:ext cx="4018915" cy="530225"/>
          </a:xfrm>
          <a:prstGeom prst="rect">
            <a:avLst/>
          </a:prstGeom>
          <a:solidFill>
            <a:srgbClr val="F5CC4B"/>
          </a:solidFill>
        </p:spPr>
        <p:txBody>
          <a:bodyPr vert="horz" wrap="square" lIns="0" tIns="11874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93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Educação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capacitação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1165" y="2929753"/>
            <a:ext cx="3669029" cy="6353810"/>
            <a:chOff x="1271165" y="2929753"/>
            <a:chExt cx="3669029" cy="63538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5689" y="4531799"/>
              <a:ext cx="1602045" cy="8439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0310" y="5878355"/>
              <a:ext cx="2552801" cy="6825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5689" y="7072036"/>
              <a:ext cx="1602045" cy="6094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81636" y="2940224"/>
              <a:ext cx="3648075" cy="6332855"/>
            </a:xfrm>
            <a:custGeom>
              <a:avLst/>
              <a:gdLst/>
              <a:ahLst/>
              <a:cxnLst/>
              <a:rect l="l" t="t" r="r" b="b"/>
              <a:pathLst>
                <a:path w="3648075" h="6332855">
                  <a:moveTo>
                    <a:pt x="0" y="6332791"/>
                  </a:moveTo>
                  <a:lnTo>
                    <a:pt x="3648056" y="6332791"/>
                  </a:lnTo>
                  <a:lnTo>
                    <a:pt x="3648056" y="0"/>
                  </a:lnTo>
                  <a:lnTo>
                    <a:pt x="0" y="0"/>
                  </a:lnTo>
                  <a:lnTo>
                    <a:pt x="0" y="6332791"/>
                  </a:lnTo>
                  <a:close/>
                </a:path>
              </a:pathLst>
            </a:custGeom>
            <a:ln w="20941">
              <a:solidFill>
                <a:srgbClr val="D24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8526" y="8186138"/>
              <a:ext cx="2274276" cy="5591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5440" y="3323459"/>
              <a:ext cx="2502541" cy="80625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116969" y="2393644"/>
            <a:ext cx="4039870" cy="5775960"/>
            <a:chOff x="10116969" y="2393644"/>
            <a:chExt cx="4039870" cy="57759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7572" y="3578554"/>
              <a:ext cx="3260681" cy="7896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5123" y="4816607"/>
              <a:ext cx="3141265" cy="10680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39098" y="6184344"/>
              <a:ext cx="2468798" cy="14035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119063" y="2393644"/>
              <a:ext cx="4036060" cy="580390"/>
            </a:xfrm>
            <a:custGeom>
              <a:avLst/>
              <a:gdLst/>
              <a:ahLst/>
              <a:cxnLst/>
              <a:rect l="l" t="t" r="r" b="b"/>
              <a:pathLst>
                <a:path w="4036059" h="580389">
                  <a:moveTo>
                    <a:pt x="4035479" y="0"/>
                  </a:moveTo>
                  <a:lnTo>
                    <a:pt x="0" y="0"/>
                  </a:lnTo>
                  <a:lnTo>
                    <a:pt x="0" y="580087"/>
                  </a:lnTo>
                  <a:lnTo>
                    <a:pt x="4035479" y="580087"/>
                  </a:lnTo>
                  <a:lnTo>
                    <a:pt x="4035479" y="0"/>
                  </a:lnTo>
                  <a:close/>
                </a:path>
              </a:pathLst>
            </a:custGeom>
            <a:solidFill>
              <a:srgbClr val="4B9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27440" y="2931847"/>
              <a:ext cx="4018915" cy="5227320"/>
            </a:xfrm>
            <a:custGeom>
              <a:avLst/>
              <a:gdLst/>
              <a:ahLst/>
              <a:cxnLst/>
              <a:rect l="l" t="t" r="r" b="b"/>
              <a:pathLst>
                <a:path w="4018915" h="5227320">
                  <a:moveTo>
                    <a:pt x="0" y="5227065"/>
                  </a:moveTo>
                  <a:lnTo>
                    <a:pt x="4018725" y="5227065"/>
                  </a:lnTo>
                  <a:lnTo>
                    <a:pt x="4018725" y="0"/>
                  </a:lnTo>
                  <a:lnTo>
                    <a:pt x="0" y="0"/>
                  </a:lnTo>
                  <a:lnTo>
                    <a:pt x="0" y="5227065"/>
                  </a:lnTo>
                  <a:close/>
                </a:path>
              </a:pathLst>
            </a:custGeom>
            <a:ln w="20941">
              <a:solidFill>
                <a:srgbClr val="4B92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791165" y="2393644"/>
            <a:ext cx="4041775" cy="5775960"/>
            <a:chOff x="14791165" y="2393644"/>
            <a:chExt cx="4041775" cy="577596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924" y="3272964"/>
              <a:ext cx="3001737" cy="14962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793266" y="2393644"/>
              <a:ext cx="4037965" cy="580390"/>
            </a:xfrm>
            <a:custGeom>
              <a:avLst/>
              <a:gdLst/>
              <a:ahLst/>
              <a:cxnLst/>
              <a:rect l="l" t="t" r="r" b="b"/>
              <a:pathLst>
                <a:path w="4037965" h="580389">
                  <a:moveTo>
                    <a:pt x="4037573" y="0"/>
                  </a:moveTo>
                  <a:lnTo>
                    <a:pt x="0" y="0"/>
                  </a:lnTo>
                  <a:lnTo>
                    <a:pt x="0" y="580087"/>
                  </a:lnTo>
                  <a:lnTo>
                    <a:pt x="4037573" y="580087"/>
                  </a:lnTo>
                  <a:lnTo>
                    <a:pt x="4037573" y="0"/>
                  </a:lnTo>
                  <a:close/>
                </a:path>
              </a:pathLst>
            </a:custGeom>
            <a:solidFill>
              <a:srgbClr val="AD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801642" y="2931847"/>
              <a:ext cx="4020820" cy="5227320"/>
            </a:xfrm>
            <a:custGeom>
              <a:avLst/>
              <a:gdLst/>
              <a:ahLst/>
              <a:cxnLst/>
              <a:rect l="l" t="t" r="r" b="b"/>
              <a:pathLst>
                <a:path w="4020819" h="5227320">
                  <a:moveTo>
                    <a:pt x="0" y="5227065"/>
                  </a:moveTo>
                  <a:lnTo>
                    <a:pt x="4020819" y="5227065"/>
                  </a:lnTo>
                  <a:lnTo>
                    <a:pt x="4020819" y="0"/>
                  </a:lnTo>
                  <a:lnTo>
                    <a:pt x="0" y="0"/>
                  </a:lnTo>
                  <a:lnTo>
                    <a:pt x="0" y="5227065"/>
                  </a:lnTo>
                  <a:close/>
                </a:path>
              </a:pathLst>
            </a:custGeom>
            <a:ln w="20941">
              <a:solidFill>
                <a:srgbClr val="ADC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95120" y="2929753"/>
            <a:ext cx="4039870" cy="3562350"/>
            <a:chOff x="5495120" y="2929753"/>
            <a:chExt cx="4039870" cy="3562350"/>
          </a:xfrm>
        </p:grpSpPr>
        <p:sp>
          <p:nvSpPr>
            <p:cNvPr id="26" name="object 26"/>
            <p:cNvSpPr/>
            <p:nvPr/>
          </p:nvSpPr>
          <p:spPr>
            <a:xfrm>
              <a:off x="5505591" y="2940224"/>
              <a:ext cx="4018915" cy="3541395"/>
            </a:xfrm>
            <a:custGeom>
              <a:avLst/>
              <a:gdLst/>
              <a:ahLst/>
              <a:cxnLst/>
              <a:rect l="l" t="t" r="r" b="b"/>
              <a:pathLst>
                <a:path w="4018915" h="3541395">
                  <a:moveTo>
                    <a:pt x="0" y="3541253"/>
                  </a:moveTo>
                  <a:lnTo>
                    <a:pt x="4018725" y="3541253"/>
                  </a:lnTo>
                  <a:lnTo>
                    <a:pt x="4018725" y="0"/>
                  </a:lnTo>
                  <a:lnTo>
                    <a:pt x="0" y="0"/>
                  </a:lnTo>
                  <a:lnTo>
                    <a:pt x="0" y="3541253"/>
                  </a:lnTo>
                  <a:close/>
                </a:path>
              </a:pathLst>
            </a:custGeom>
            <a:ln w="20941">
              <a:solidFill>
                <a:srgbClr val="F5CC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8293" y="4904562"/>
              <a:ext cx="2626098" cy="10680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7500" y="3271104"/>
              <a:ext cx="2127683" cy="112666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0127439" y="2393644"/>
            <a:ext cx="4018915" cy="528320"/>
          </a:xfrm>
          <a:prstGeom prst="rect">
            <a:avLst/>
          </a:prstGeom>
          <a:solidFill>
            <a:srgbClr val="4B92CD"/>
          </a:solidFill>
        </p:spPr>
        <p:txBody>
          <a:bodyPr vert="horz" wrap="square" lIns="0" tIns="117475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92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Tecnologia</a:t>
            </a:r>
            <a:r>
              <a:rPr sz="24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01643" y="2393644"/>
            <a:ext cx="4020820" cy="528320"/>
          </a:xfrm>
          <a:prstGeom prst="rect">
            <a:avLst/>
          </a:prstGeom>
          <a:solidFill>
            <a:srgbClr val="ADC658"/>
          </a:solidFill>
        </p:spPr>
        <p:txBody>
          <a:bodyPr vert="horz" wrap="square" lIns="0" tIns="1276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Agrícola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imobiliário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674916" y="5239039"/>
            <a:ext cx="2274570" cy="2413635"/>
            <a:chOff x="15674916" y="5239039"/>
            <a:chExt cx="2274570" cy="241363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74916" y="6406087"/>
              <a:ext cx="2274276" cy="12460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24588" y="5239039"/>
              <a:ext cx="2189536" cy="738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76706"/>
            <a:ext cx="20104097" cy="29318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8862" y="1419852"/>
            <a:ext cx="10622280" cy="664210"/>
          </a:xfrm>
          <a:prstGeom prst="rect">
            <a:avLst/>
          </a:prstGeom>
          <a:solidFill>
            <a:srgbClr val="D2423B"/>
          </a:solidFill>
        </p:spPr>
        <p:txBody>
          <a:bodyPr vert="horz" wrap="square" lIns="0" tIns="17653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390"/>
              </a:spcBef>
              <a:tabLst>
                <a:tab pos="2190115" algn="l"/>
                <a:tab pos="3860800" algn="l"/>
                <a:tab pos="5531485" algn="l"/>
                <a:tab pos="7620634" algn="l"/>
              </a:tabLst>
            </a:pPr>
            <a:r>
              <a:rPr sz="2450" spc="220" dirty="0">
                <a:solidFill>
                  <a:srgbClr val="FFFFFF"/>
                </a:solidFill>
                <a:latin typeface="Arial"/>
                <a:cs typeface="Arial"/>
              </a:rPr>
              <a:t>CONHEÇA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15" dirty="0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20" dirty="0">
                <a:solidFill>
                  <a:srgbClr val="FFFFFF"/>
                </a:solidFill>
                <a:latin typeface="Arial"/>
                <a:cs typeface="Arial"/>
              </a:rPr>
              <a:t>NOSSOS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29" dirty="0">
                <a:solidFill>
                  <a:srgbClr val="FFFFFF"/>
                </a:solidFill>
                <a:latin typeface="Arial"/>
                <a:cs typeface="Arial"/>
              </a:rPr>
              <a:t>NEGÓCIOS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40" dirty="0">
                <a:solidFill>
                  <a:srgbClr val="FFFFFF"/>
                </a:solidFill>
                <a:latin typeface="Arial"/>
                <a:cs typeface="Arial"/>
              </a:rPr>
              <a:t>AUTOMOTIVOS.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393" y="2996767"/>
            <a:ext cx="1646023" cy="8669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70282" y="4134607"/>
            <a:ext cx="4339590" cy="190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29700"/>
              </a:lnSpc>
              <a:spcBef>
                <a:spcPts val="95"/>
              </a:spcBef>
            </a:pP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maior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rede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especializada</a:t>
            </a:r>
            <a:r>
              <a:rPr sz="1900" spc="-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em</a:t>
            </a:r>
            <a:r>
              <a:rPr sz="19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serviços automotivos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Brasil.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mais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120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lojas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em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8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estados,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atua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nos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segmentos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veículos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leves,</a:t>
            </a:r>
            <a:r>
              <a:rPr sz="1900" spc="-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pesados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agrícolas. dpaschoal.com.br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6644" y="4126441"/>
            <a:ext cx="467423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9500"/>
              </a:lnSpc>
              <a:spcBef>
                <a:spcPts val="100"/>
              </a:spcBef>
            </a:pP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Especializada</a:t>
            </a:r>
            <a:r>
              <a:rPr sz="1900" spc="-8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na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distribuição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automotiva,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conta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17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filiais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um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avançado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sistema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distribuição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produtos.</a:t>
            </a:r>
            <a:endParaRPr sz="19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690"/>
              </a:spcBef>
            </a:pP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dpk.com.br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56000" y="4126441"/>
            <a:ext cx="490156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29500"/>
              </a:lnSpc>
              <a:spcBef>
                <a:spcPts val="100"/>
              </a:spcBef>
            </a:pP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Portal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especializado</a:t>
            </a:r>
            <a:r>
              <a:rPr sz="1900" spc="-1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em</a:t>
            </a:r>
            <a:r>
              <a:rPr sz="19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vendas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24242"/>
                </a:solidFill>
                <a:latin typeface="Arial"/>
                <a:cs typeface="Arial"/>
              </a:rPr>
              <a:t>B2C,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atendimento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técnico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também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loja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física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mais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20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mil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24242"/>
                </a:solidFill>
                <a:latin typeface="Arial"/>
                <a:cs typeface="Arial"/>
              </a:rPr>
              <a:t>SKUs.</a:t>
            </a: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690"/>
              </a:spcBef>
            </a:pP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autoz.com.br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9351" y="7385190"/>
            <a:ext cx="5100955" cy="190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9700"/>
              </a:lnSpc>
              <a:spcBef>
                <a:spcPts val="95"/>
              </a:spcBef>
            </a:pP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Distribuidora</a:t>
            </a:r>
            <a:r>
              <a:rPr sz="1900" spc="-8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digital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19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mercado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revendedor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pneus</a:t>
            </a:r>
            <a:r>
              <a:rPr sz="19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autopeças,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sistemas inteligentes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aprimoram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os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negócios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dos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clientes.</a:t>
            </a: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670"/>
              </a:spcBef>
            </a:pP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portalkdp.com.br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575" y="7572723"/>
            <a:ext cx="4966335" cy="152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9700"/>
              </a:lnSpc>
              <a:spcBef>
                <a:spcPts val="95"/>
              </a:spcBef>
            </a:pP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Tem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como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missão</a:t>
            </a:r>
            <a:r>
              <a:rPr sz="1900" spc="-8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ser</a:t>
            </a:r>
            <a:r>
              <a:rPr sz="19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19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melhor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plataforma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autopeças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Brasil,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auxiliando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mecânicos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em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sues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pedidos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sz="19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manutenção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dos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veículos. kmaxx.com.br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17765" y="7572723"/>
            <a:ext cx="3980815" cy="152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9700"/>
              </a:lnSpc>
              <a:spcBef>
                <a:spcPts val="95"/>
              </a:spcBef>
            </a:pP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Atua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no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segmento</a:t>
            </a:r>
            <a:r>
              <a:rPr sz="19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recapagem</a:t>
            </a:r>
            <a:r>
              <a:rPr sz="19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pneus,</a:t>
            </a:r>
            <a:r>
              <a:rPr sz="1900" spc="-1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unindo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qualidade,</a:t>
            </a:r>
            <a:r>
              <a:rPr sz="1900" spc="-10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inovação</a:t>
            </a:r>
            <a:r>
              <a:rPr sz="1900" spc="-1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e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confiabilidade</a:t>
            </a:r>
            <a:r>
              <a:rPr sz="190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para</a:t>
            </a:r>
            <a:r>
              <a:rPr sz="19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19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24242"/>
                </a:solidFill>
                <a:latin typeface="Arial"/>
                <a:cs typeface="Arial"/>
              </a:rPr>
              <a:t>pneu</a:t>
            </a:r>
            <a:r>
              <a:rPr sz="19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4242"/>
                </a:solidFill>
                <a:latin typeface="Arial"/>
                <a:cs typeface="Arial"/>
              </a:rPr>
              <a:t>recapado. 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dpaschoal.com.br/recmaxx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57145" y="6548491"/>
            <a:ext cx="2500447" cy="665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9902" y="6602940"/>
            <a:ext cx="1482677" cy="5654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18059" y="6414464"/>
            <a:ext cx="2774784" cy="9423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58198" y="3302517"/>
            <a:ext cx="2743371" cy="6764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241" y="2996767"/>
            <a:ext cx="2686829" cy="866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8737687" cy="113085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6325" y="2496259"/>
            <a:ext cx="6056360" cy="52982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0087" y="6133185"/>
            <a:ext cx="403352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259" marR="5080" indent="-417195">
              <a:lnSpc>
                <a:spcPct val="121100"/>
              </a:lnSpc>
              <a:spcBef>
                <a:spcPts val="95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uma</a:t>
            </a:r>
            <a:r>
              <a:rPr sz="2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companhia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movida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pelo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conceito</a:t>
            </a:r>
            <a:r>
              <a:rPr sz="2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BioSmartEco.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3127" y="4884847"/>
            <a:ext cx="92773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6797" y="3958802"/>
            <a:ext cx="3108960" cy="2310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8760" marR="5080" indent="-226695" algn="r">
              <a:lnSpc>
                <a:spcPct val="130400"/>
              </a:lnSpc>
              <a:spcBef>
                <a:spcPts val="90"/>
              </a:spcBef>
            </a:pP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É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digital, tudo o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424242"/>
                </a:solidFill>
                <a:latin typeface="Arial"/>
                <a:cs typeface="Arial"/>
              </a:rPr>
              <a:t>o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universo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“smart”</a:t>
            </a:r>
            <a:r>
              <a:rPr sz="23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424242"/>
                </a:solidFill>
                <a:latin typeface="Arial"/>
                <a:cs typeface="Arial"/>
              </a:rPr>
              <a:t>pode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agregar,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sempre </a:t>
            </a:r>
            <a:r>
              <a:rPr sz="2300" spc="-25" dirty="0">
                <a:solidFill>
                  <a:srgbClr val="424242"/>
                </a:solidFill>
                <a:latin typeface="Arial"/>
                <a:cs typeface="Arial"/>
              </a:rPr>
              <a:t>da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forma</a:t>
            </a:r>
            <a:r>
              <a:rPr sz="23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segura,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certa,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ética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escalável.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24842" y="2496030"/>
            <a:ext cx="397764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95"/>
              </a:spcBef>
            </a:pP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É</a:t>
            </a:r>
            <a:r>
              <a:rPr sz="23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parte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humana,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deve</a:t>
            </a:r>
            <a:r>
              <a:rPr sz="23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24242"/>
                </a:solidFill>
                <a:latin typeface="Arial"/>
                <a:cs typeface="Arial"/>
              </a:rPr>
              <a:t>ser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“maiúscula”,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sendo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23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principal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componente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da estrutura.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24242"/>
                </a:solidFill>
                <a:latin typeface="Arial"/>
                <a:cs typeface="Arial"/>
              </a:rPr>
              <a:t>Sua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participação</a:t>
            </a:r>
            <a:r>
              <a:rPr sz="23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é 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fundamental.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4280" y="7069021"/>
            <a:ext cx="6853555" cy="2757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5"/>
              </a:spcBef>
              <a:tabLst>
                <a:tab pos="3016885" algn="l"/>
              </a:tabLst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SMART</a:t>
            </a:r>
            <a:r>
              <a:rPr sz="41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ECO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</a:pP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Essa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é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a parte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“cuida”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ecossistema,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24242"/>
                </a:solidFill>
                <a:latin typeface="Arial"/>
                <a:cs typeface="Arial"/>
              </a:rPr>
              <a:t>dos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valores</a:t>
            </a:r>
            <a:r>
              <a:rPr sz="23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parceria,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da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sustentabilidade</a:t>
            </a:r>
            <a:r>
              <a:rPr sz="23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meio-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ambiente</a:t>
            </a:r>
            <a:r>
              <a:rPr sz="23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também financeira</a:t>
            </a:r>
            <a:r>
              <a:rPr sz="23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-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relação</a:t>
            </a:r>
            <a:r>
              <a:rPr sz="23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24242"/>
                </a:solidFill>
                <a:latin typeface="Arial"/>
                <a:cs typeface="Arial"/>
              </a:rPr>
              <a:t>ganha-</a:t>
            </a:r>
            <a:r>
              <a:rPr sz="2300" spc="-10" dirty="0">
                <a:solidFill>
                  <a:srgbClr val="424242"/>
                </a:solidFill>
                <a:latin typeface="Arial"/>
                <a:cs typeface="Arial"/>
              </a:rPr>
              <a:t>ganha.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12945" y="7576732"/>
            <a:ext cx="62865" cy="607695"/>
          </a:xfrm>
          <a:custGeom>
            <a:avLst/>
            <a:gdLst/>
            <a:ahLst/>
            <a:cxnLst/>
            <a:rect l="l" t="t" r="r" b="b"/>
            <a:pathLst>
              <a:path w="62865" h="607695">
                <a:moveTo>
                  <a:pt x="20906" y="544521"/>
                </a:moveTo>
                <a:lnTo>
                  <a:pt x="0" y="544590"/>
                </a:lnTo>
                <a:lnTo>
                  <a:pt x="31622" y="607311"/>
                </a:lnTo>
                <a:lnTo>
                  <a:pt x="57581" y="554956"/>
                </a:lnTo>
                <a:lnTo>
                  <a:pt x="20941" y="554956"/>
                </a:lnTo>
                <a:lnTo>
                  <a:pt x="20906" y="544521"/>
                </a:lnTo>
                <a:close/>
              </a:path>
              <a:path w="62865" h="607695">
                <a:moveTo>
                  <a:pt x="41847" y="544451"/>
                </a:moveTo>
                <a:lnTo>
                  <a:pt x="20906" y="544521"/>
                </a:lnTo>
                <a:lnTo>
                  <a:pt x="20941" y="554956"/>
                </a:lnTo>
                <a:lnTo>
                  <a:pt x="41883" y="554956"/>
                </a:lnTo>
                <a:lnTo>
                  <a:pt x="41847" y="544451"/>
                </a:lnTo>
                <a:close/>
              </a:path>
              <a:path w="62865" h="607695">
                <a:moveTo>
                  <a:pt x="62825" y="544381"/>
                </a:moveTo>
                <a:lnTo>
                  <a:pt x="41847" y="544451"/>
                </a:lnTo>
                <a:lnTo>
                  <a:pt x="41883" y="554956"/>
                </a:lnTo>
                <a:lnTo>
                  <a:pt x="57581" y="554956"/>
                </a:lnTo>
                <a:lnTo>
                  <a:pt x="62825" y="544381"/>
                </a:lnTo>
                <a:close/>
              </a:path>
              <a:path w="62865" h="607695">
                <a:moveTo>
                  <a:pt x="39998" y="0"/>
                </a:moveTo>
                <a:lnTo>
                  <a:pt x="19057" y="0"/>
                </a:lnTo>
                <a:lnTo>
                  <a:pt x="20906" y="544521"/>
                </a:lnTo>
                <a:lnTo>
                  <a:pt x="41847" y="544451"/>
                </a:lnTo>
                <a:lnTo>
                  <a:pt x="39998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285520" y="3413508"/>
            <a:ext cx="4067175" cy="3348990"/>
            <a:chOff x="11285520" y="3413508"/>
            <a:chExt cx="4067175" cy="3348990"/>
          </a:xfrm>
        </p:grpSpPr>
        <p:sp>
          <p:nvSpPr>
            <p:cNvPr id="11" name="object 11"/>
            <p:cNvSpPr/>
            <p:nvPr/>
          </p:nvSpPr>
          <p:spPr>
            <a:xfrm>
              <a:off x="11285512" y="3413511"/>
              <a:ext cx="3688079" cy="2964815"/>
            </a:xfrm>
            <a:custGeom>
              <a:avLst/>
              <a:gdLst/>
              <a:ahLst/>
              <a:cxnLst/>
              <a:rect l="l" t="t" r="r" b="b"/>
              <a:pathLst>
                <a:path w="3688080" h="2964815">
                  <a:moveTo>
                    <a:pt x="501662" y="2949549"/>
                  </a:moveTo>
                  <a:lnTo>
                    <a:pt x="51777" y="2499766"/>
                  </a:lnTo>
                  <a:lnTo>
                    <a:pt x="59156" y="2492387"/>
                  </a:lnTo>
                  <a:lnTo>
                    <a:pt x="66598" y="2484958"/>
                  </a:lnTo>
                  <a:lnTo>
                    <a:pt x="0" y="2462758"/>
                  </a:lnTo>
                  <a:lnTo>
                    <a:pt x="22199" y="2529344"/>
                  </a:lnTo>
                  <a:lnTo>
                    <a:pt x="37020" y="2514536"/>
                  </a:lnTo>
                  <a:lnTo>
                    <a:pt x="486791" y="2964408"/>
                  </a:lnTo>
                  <a:lnTo>
                    <a:pt x="501662" y="2949549"/>
                  </a:lnTo>
                  <a:close/>
                </a:path>
                <a:path w="3688080" h="2964815">
                  <a:moveTo>
                    <a:pt x="3687851" y="0"/>
                  </a:moveTo>
                  <a:lnTo>
                    <a:pt x="3618420" y="10477"/>
                  </a:lnTo>
                  <a:lnTo>
                    <a:pt x="3630472" y="27622"/>
                  </a:lnTo>
                  <a:lnTo>
                    <a:pt x="2980220" y="485648"/>
                  </a:lnTo>
                  <a:lnTo>
                    <a:pt x="2992374" y="502818"/>
                  </a:lnTo>
                  <a:lnTo>
                    <a:pt x="3642525" y="44780"/>
                  </a:lnTo>
                  <a:lnTo>
                    <a:pt x="3654552" y="61887"/>
                  </a:lnTo>
                  <a:lnTo>
                    <a:pt x="3676243" y="21577"/>
                  </a:lnTo>
                  <a:lnTo>
                    <a:pt x="3687851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1903" y="3486804"/>
              <a:ext cx="1005204" cy="9444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5235" y="5924426"/>
              <a:ext cx="837670" cy="8376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07938" y="5798776"/>
              <a:ext cx="944473" cy="83767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3061" y="3903546"/>
            <a:ext cx="4785194" cy="1895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66297"/>
            <a:ext cx="20104099" cy="49422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6205" y="2095821"/>
            <a:ext cx="6658609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67100" algn="l"/>
                <a:tab pos="3954145" algn="l"/>
              </a:tabLst>
            </a:pPr>
            <a:r>
              <a:rPr sz="3300" spc="285" dirty="0">
                <a:solidFill>
                  <a:srgbClr val="424242"/>
                </a:solidFill>
              </a:rPr>
              <a:t>PLATAFORMA</a:t>
            </a:r>
            <a:r>
              <a:rPr sz="3300" dirty="0">
                <a:solidFill>
                  <a:srgbClr val="424242"/>
                </a:solidFill>
              </a:rPr>
              <a:t>	</a:t>
            </a:r>
            <a:r>
              <a:rPr sz="3300" spc="-50" dirty="0">
                <a:solidFill>
                  <a:srgbClr val="424242"/>
                </a:solidFill>
              </a:rPr>
              <a:t>E</a:t>
            </a:r>
            <a:r>
              <a:rPr sz="3300" dirty="0">
                <a:solidFill>
                  <a:srgbClr val="424242"/>
                </a:solidFill>
              </a:rPr>
              <a:t>	</a:t>
            </a:r>
            <a:r>
              <a:rPr sz="3300" spc="285" dirty="0">
                <a:solidFill>
                  <a:srgbClr val="424242"/>
                </a:solidFill>
              </a:rPr>
              <a:t>INOVAÇÃO: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1696357" y="5616133"/>
            <a:ext cx="4023360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marR="5080" indent="-419734">
              <a:lnSpc>
                <a:spcPct val="131200"/>
              </a:lnSpc>
              <a:spcBef>
                <a:spcPts val="95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Apresentação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um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desafio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real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ser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solucionado.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4671" y="5562847"/>
            <a:ext cx="5411470" cy="149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065" marR="5080" indent="-254000">
              <a:lnSpc>
                <a:spcPct val="131300"/>
              </a:lnSpc>
              <a:spcBef>
                <a:spcPts val="95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Desenvolvimento</a:t>
            </a:r>
            <a:r>
              <a:rPr sz="245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uma</a:t>
            </a:r>
            <a:r>
              <a:rPr sz="245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solução</a:t>
            </a:r>
            <a:r>
              <a:rPr sz="2450" spc="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com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visão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360º</a:t>
            </a:r>
            <a:r>
              <a:rPr sz="245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–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centrada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nos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 nossos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clientes,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fornecedores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parceiros.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5964" y="5587652"/>
            <a:ext cx="3684270" cy="149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1200"/>
              </a:lnSpc>
              <a:spcBef>
                <a:spcPts val="95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Construção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inovações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baseada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na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arquitetura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soluções.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6349" y="9596641"/>
            <a:ext cx="1273175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Agora</a:t>
            </a:r>
            <a:r>
              <a:rPr sz="2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vamos</a:t>
            </a:r>
            <a:r>
              <a:rPr sz="28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conhecer</a:t>
            </a:r>
            <a:r>
              <a:rPr sz="28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detalhes</a:t>
            </a:r>
            <a:r>
              <a:rPr sz="2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sz="2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elemento</a:t>
            </a:r>
            <a:r>
              <a:rPr sz="28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FFFFFF"/>
                </a:solidFill>
                <a:latin typeface="Arial"/>
                <a:cs typeface="Arial"/>
              </a:rPr>
              <a:t>conceito</a:t>
            </a:r>
            <a:r>
              <a:rPr sz="2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Arial"/>
                <a:cs typeface="Arial"/>
              </a:rPr>
              <a:t>BioSmartEco.</a:t>
            </a:r>
            <a:endParaRPr sz="28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6928" y="3694128"/>
            <a:ext cx="1675341" cy="167534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435436" y="4570541"/>
            <a:ext cx="2035810" cy="2540"/>
          </a:xfrm>
          <a:custGeom>
            <a:avLst/>
            <a:gdLst/>
            <a:ahLst/>
            <a:cxnLst/>
            <a:rect l="l" t="t" r="r" b="b"/>
            <a:pathLst>
              <a:path w="2035809" h="2539">
                <a:moveTo>
                  <a:pt x="0" y="0"/>
                </a:moveTo>
                <a:lnTo>
                  <a:pt x="2035540" y="2094"/>
                </a:lnTo>
              </a:path>
            </a:pathLst>
          </a:custGeom>
          <a:ln w="10470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7174" y="4696192"/>
            <a:ext cx="2035810" cy="2540"/>
          </a:xfrm>
          <a:custGeom>
            <a:avLst/>
            <a:gdLst/>
            <a:ahLst/>
            <a:cxnLst/>
            <a:rect l="l" t="t" r="r" b="b"/>
            <a:pathLst>
              <a:path w="2035809" h="2539">
                <a:moveTo>
                  <a:pt x="0" y="0"/>
                </a:moveTo>
                <a:lnTo>
                  <a:pt x="2035540" y="2094"/>
                </a:lnTo>
              </a:path>
            </a:pathLst>
          </a:custGeom>
          <a:ln w="10470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4970" y="4190112"/>
            <a:ext cx="3941818" cy="95398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8248" y="3478507"/>
            <a:ext cx="3171203" cy="1802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3881" y="0"/>
            <a:ext cx="15082263" cy="113085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2190" y="2437486"/>
            <a:ext cx="4034790" cy="651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algn="just">
              <a:lnSpc>
                <a:spcPct val="101000"/>
              </a:lnSpc>
              <a:spcBef>
                <a:spcPts val="95"/>
              </a:spcBef>
            </a:pPr>
            <a:r>
              <a:rPr sz="2450" spc="220" dirty="0">
                <a:solidFill>
                  <a:srgbClr val="424242"/>
                </a:solidFill>
                <a:latin typeface="Arial"/>
                <a:cs typeface="Arial"/>
              </a:rPr>
              <a:t>NOSSO</a:t>
            </a:r>
            <a:r>
              <a:rPr sz="2450" spc="5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235" dirty="0">
                <a:solidFill>
                  <a:srgbClr val="424242"/>
                </a:solidFill>
                <a:latin typeface="Arial"/>
                <a:cs typeface="Arial"/>
              </a:rPr>
              <a:t>ECOSSITEMA </a:t>
            </a:r>
            <a:r>
              <a:rPr sz="2450" spc="250" dirty="0">
                <a:solidFill>
                  <a:srgbClr val="424242"/>
                </a:solidFill>
                <a:latin typeface="Arial"/>
                <a:cs typeface="Arial"/>
              </a:rPr>
              <a:t>CONECTA</a:t>
            </a:r>
            <a:r>
              <a:rPr sz="2450" spc="5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245" dirty="0">
                <a:solidFill>
                  <a:srgbClr val="424242"/>
                </a:solidFill>
                <a:latin typeface="Arial"/>
                <a:cs typeface="Arial"/>
              </a:rPr>
              <a:t>NEGÓCIOS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5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240" dirty="0">
                <a:solidFill>
                  <a:srgbClr val="424242"/>
                </a:solidFill>
                <a:latin typeface="Arial"/>
                <a:cs typeface="Arial"/>
              </a:rPr>
              <a:t>SOLUÇÕES</a:t>
            </a:r>
            <a:r>
              <a:rPr sz="2450" spc="484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110" dirty="0">
                <a:solidFill>
                  <a:srgbClr val="424242"/>
                </a:solidFill>
                <a:latin typeface="Arial"/>
                <a:cs typeface="Arial"/>
              </a:rPr>
              <a:t>DA</a:t>
            </a:r>
            <a:endParaRPr sz="2450">
              <a:latin typeface="Arial"/>
              <a:cs typeface="Arial"/>
            </a:endParaRPr>
          </a:p>
          <a:p>
            <a:pPr marL="182880" algn="just">
              <a:lnSpc>
                <a:spcPct val="100000"/>
              </a:lnSpc>
              <a:spcBef>
                <a:spcPts val="25"/>
              </a:spcBef>
            </a:pPr>
            <a:r>
              <a:rPr sz="2450" spc="229" dirty="0">
                <a:solidFill>
                  <a:srgbClr val="424242"/>
                </a:solidFill>
                <a:latin typeface="Arial"/>
                <a:cs typeface="Arial"/>
              </a:rPr>
              <a:t>COMERCIAL</a:t>
            </a:r>
            <a:endParaRPr sz="2450">
              <a:latin typeface="Arial"/>
              <a:cs typeface="Arial"/>
            </a:endParaRPr>
          </a:p>
          <a:p>
            <a:pPr marL="182880" algn="just">
              <a:lnSpc>
                <a:spcPct val="100000"/>
              </a:lnSpc>
              <a:spcBef>
                <a:spcPts val="30"/>
              </a:spcBef>
            </a:pPr>
            <a:r>
              <a:rPr sz="2450" spc="240" dirty="0">
                <a:solidFill>
                  <a:srgbClr val="424242"/>
                </a:solidFill>
                <a:latin typeface="Arial"/>
                <a:cs typeface="Arial"/>
              </a:rPr>
              <a:t>AUTOMOTIVA.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394970">
              <a:lnSpc>
                <a:spcPct val="131300"/>
              </a:lnSpc>
              <a:spcBef>
                <a:spcPts val="2290"/>
              </a:spcBef>
            </a:pP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2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ecossistema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que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praticamos</a:t>
            </a:r>
            <a:r>
              <a:rPr sz="245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é</a:t>
            </a:r>
            <a:r>
              <a:rPr sz="2450" spc="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cíclico,</a:t>
            </a:r>
            <a:r>
              <a:rPr sz="2450" spc="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com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visão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atendimento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360º,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que</a:t>
            </a:r>
            <a:r>
              <a:rPr sz="245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equilibra</a:t>
            </a:r>
            <a:r>
              <a:rPr sz="24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negócios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economicamente</a:t>
            </a:r>
            <a:r>
              <a:rPr sz="2450" spc="1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viáveis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sem</a:t>
            </a:r>
            <a:r>
              <a:rPr sz="245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deixar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2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424242"/>
                </a:solidFill>
                <a:latin typeface="Arial"/>
                <a:cs typeface="Arial"/>
              </a:rPr>
              <a:t>priorizar</a:t>
            </a:r>
            <a:r>
              <a:rPr sz="2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50" spc="-50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2450" spc="-10" dirty="0">
                <a:solidFill>
                  <a:srgbClr val="424242"/>
                </a:solidFill>
                <a:latin typeface="Arial"/>
                <a:cs typeface="Arial"/>
              </a:rPr>
              <a:t>responsabilidade socioambiental.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CC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941" y="2022975"/>
            <a:ext cx="8093994" cy="29360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43794" y="5616594"/>
            <a:ext cx="7940040" cy="931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5"/>
              </a:spcBef>
              <a:tabLst>
                <a:tab pos="378460" algn="l"/>
                <a:tab pos="1852295" algn="l"/>
                <a:tab pos="3309620" algn="l"/>
                <a:tab pos="3934460" algn="l"/>
                <a:tab pos="5235575" algn="l"/>
                <a:tab pos="5772785" algn="l"/>
                <a:tab pos="7545070" algn="l"/>
              </a:tabLst>
            </a:pPr>
            <a:r>
              <a:rPr sz="245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40" dirty="0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114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15" dirty="0">
                <a:solidFill>
                  <a:srgbClr val="FFFFFF"/>
                </a:solidFill>
                <a:latin typeface="Arial"/>
                <a:cs typeface="Arial"/>
              </a:rPr>
              <a:t>prática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1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25" dirty="0">
                <a:solidFill>
                  <a:srgbClr val="FFFFFF"/>
                </a:solidFill>
                <a:latin typeface="Arial"/>
                <a:cs typeface="Arial"/>
              </a:rPr>
              <a:t>segmento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1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50" spc="215" dirty="0">
                <a:solidFill>
                  <a:srgbClr val="FFFFFF"/>
                </a:solidFill>
                <a:latin typeface="Arial"/>
                <a:cs typeface="Arial"/>
              </a:rPr>
              <a:t>reparação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50" spc="220" dirty="0">
                <a:solidFill>
                  <a:srgbClr val="FFFFFF"/>
                </a:solidFill>
                <a:latin typeface="Arial"/>
                <a:cs typeface="Arial"/>
              </a:rPr>
              <a:t>automotiva.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9708" y="2232781"/>
            <a:ext cx="6811009" cy="2212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Criada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há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anos,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Verde</a:t>
            </a:r>
            <a:r>
              <a:rPr sz="2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simboliza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modo</a:t>
            </a:r>
            <a:r>
              <a:rPr sz="2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2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operamos</a:t>
            </a:r>
            <a:r>
              <a:rPr sz="2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centros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61500"/>
              </a:lnSpc>
              <a:spcBef>
                <a:spcPts val="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automotivos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da nossa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companhia,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viés 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sz="24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consumo</a:t>
            </a:r>
            <a:r>
              <a:rPr sz="2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consciente.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19708" y="5248919"/>
            <a:ext cx="6753225" cy="1609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Acima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tudo,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r>
              <a:rPr sz="2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Verde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pode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61500"/>
              </a:lnSpc>
              <a:spcBef>
                <a:spcPts val="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traduzida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compromissos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beneficiam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clientes,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colaboradores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meio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ambiente.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4597" y="2111977"/>
            <a:ext cx="2540" cy="4737100"/>
          </a:xfrm>
          <a:custGeom>
            <a:avLst/>
            <a:gdLst/>
            <a:ahLst/>
            <a:cxnLst/>
            <a:rect l="l" t="t" r="r" b="b"/>
            <a:pathLst>
              <a:path w="2540" h="4737100">
                <a:moveTo>
                  <a:pt x="0" y="4737028"/>
                </a:moveTo>
                <a:lnTo>
                  <a:pt x="2094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4674" y="6925443"/>
            <a:ext cx="7899235" cy="4383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CC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250" y="1844675"/>
            <a:ext cx="8093994" cy="29360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3150" y="5654356"/>
            <a:ext cx="12877800" cy="755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1200"/>
              </a:lnSpc>
              <a:spcBef>
                <a:spcPts val="95"/>
              </a:spcBef>
              <a:tabLst>
                <a:tab pos="378460" algn="l"/>
                <a:tab pos="1852295" algn="l"/>
                <a:tab pos="3309620" algn="l"/>
                <a:tab pos="3934460" algn="l"/>
                <a:tab pos="5235575" algn="l"/>
                <a:tab pos="5772785" algn="l"/>
                <a:tab pos="7545070" algn="l"/>
              </a:tabLst>
            </a:pPr>
            <a:r>
              <a:rPr lang="ia-Latn-001" sz="4400" spc="-50" dirty="0">
                <a:solidFill>
                  <a:srgbClr val="FFFFFF"/>
                </a:solidFill>
                <a:latin typeface="Arial"/>
                <a:cs typeface="Arial"/>
              </a:rPr>
              <a:t>UM DESAFIO PARA TODOS - MULTIDISCIPLINAR</a:t>
            </a:r>
            <a:endParaRPr sz="4400" spc="-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4674" y="6925443"/>
            <a:ext cx="7899235" cy="43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701</Words>
  <Application>Microsoft Office PowerPoint</Application>
  <PresentationFormat>Personalizar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PLATAFORMA E INOVAÇÃO: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Isabele Franklin da Silva - Marketing</dc:creator>
  <cp:lastModifiedBy>Isabele Franklin da Silva - Marketing</cp:lastModifiedBy>
  <cp:revision>10</cp:revision>
  <dcterms:created xsi:type="dcterms:W3CDTF">2022-09-12T13:06:32Z</dcterms:created>
  <dcterms:modified xsi:type="dcterms:W3CDTF">2022-09-15T19:34:46Z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2022-08-22T00:00:00Z</vt:filetime>
  </property>
  <property fmtid="{D5CDD505-2E9C-101B-9397-08002B2CF9AE}" name="Creator" pid="3">
    <vt:lpwstr>Microsoft® PowerPoint® para Microsoft 365</vt:lpwstr>
  </property>
  <property fmtid="{D5CDD505-2E9C-101B-9397-08002B2CF9AE}" name="LastSaved" pid="4">
    <vt:filetime>2022-09-12T00:00:00Z</vt:filetime>
  </property>
  <property fmtid="{D5CDD505-2E9C-101B-9397-08002B2CF9AE}" name="NXPowerLiteLastOptimized" pid="5">
    <vt:lpwstr>1504634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Producer" pid="8">
    <vt:lpwstr>Microsoft® PowerPoint® para Microsoft 365</vt:lpwstr>
  </property>
</Properties>
</file>