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8" r:id="rId12"/>
    <p:sldId id="265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2A82"/>
    <a:srgbClr val="133583"/>
    <a:srgbClr val="692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9"/>
  </p:normalViewPr>
  <p:slideViewPr>
    <p:cSldViewPr snapToGrid="0" snapToObjects="1">
      <p:cViewPr varScale="1">
        <p:scale>
          <a:sx n="54" d="100"/>
          <a:sy n="54" d="100"/>
        </p:scale>
        <p:origin x="792" y="24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62631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9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1025769" indent="-390769" algn="ctr">
              <a:spcBef>
                <a:spcPts val="0"/>
              </a:spcBef>
              <a:defRPr sz="3200" i="1"/>
            </a:lvl2pPr>
            <a:lvl3pPr marL="1660769" indent="-390769" algn="ctr">
              <a:spcBef>
                <a:spcPts val="0"/>
              </a:spcBef>
              <a:defRPr sz="3200" i="1"/>
            </a:lvl3pPr>
            <a:lvl4pPr marL="2295769" indent="-390769" algn="ctr">
              <a:spcBef>
                <a:spcPts val="0"/>
              </a:spcBef>
              <a:defRPr sz="3200" i="1"/>
            </a:lvl4pPr>
            <a:lvl5pPr marL="2930769" indent="-390769" algn="ctr">
              <a:spcBef>
                <a:spcPts val="0"/>
              </a:spcBef>
              <a:defRPr sz="3200" i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3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3125967" y="673100"/>
            <a:ext cx="18135603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13165979" y="952500"/>
            <a:ext cx="9525002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76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39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3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66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">
            <a:extLst>
              <a:ext uri="{FF2B5EF4-FFF2-40B4-BE49-F238E27FC236}">
                <a16:creationId xmlns:a16="http://schemas.microsoft.com/office/drawing/2014/main" id="{39BDA8AF-AFDE-0945-8644-0FC1EAC10F16}"/>
              </a:ext>
            </a:extLst>
          </p:cNvPr>
          <p:cNvSpPr/>
          <p:nvPr/>
        </p:nvSpPr>
        <p:spPr>
          <a:xfrm>
            <a:off x="-25400" y="-59597"/>
            <a:ext cx="24384000" cy="13775598"/>
          </a:xfrm>
          <a:prstGeom prst="rect">
            <a:avLst/>
          </a:prstGeom>
          <a:solidFill>
            <a:srgbClr val="133583"/>
          </a:solidFill>
          <a:ln w="12700">
            <a:solidFill>
              <a:srgbClr val="133583"/>
            </a:solidFill>
            <a:miter lim="400000"/>
          </a:ln>
        </p:spPr>
        <p:txBody>
          <a:bodyPr lIns="0" tIns="0" rIns="0" bIns="0" anchor="ctr"/>
          <a:lstStyle/>
          <a:p>
            <a:endParaRPr dirty="0"/>
          </a:p>
        </p:txBody>
      </p:sp>
      <p:pic>
        <p:nvPicPr>
          <p:cNvPr id="3" name="Imagem 2" descr="Diagrama, Texto&#10;&#10;Descrição gerada automaticamente">
            <a:extLst>
              <a:ext uri="{FF2B5EF4-FFF2-40B4-BE49-F238E27FC236}">
                <a16:creationId xmlns:a16="http://schemas.microsoft.com/office/drawing/2014/main" id="{FE589C22-E68A-A24E-9D3D-97DDE7EC7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13716000" cy="13716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1AE4F58-3B8D-C34B-AA54-10B5D077B674}"/>
              </a:ext>
            </a:extLst>
          </p:cNvPr>
          <p:cNvSpPr/>
          <p:nvPr/>
        </p:nvSpPr>
        <p:spPr>
          <a:xfrm>
            <a:off x="5654842" y="11983453"/>
            <a:ext cx="7531769" cy="794084"/>
          </a:xfrm>
          <a:prstGeom prst="rect">
            <a:avLst/>
          </a:prstGeom>
          <a:solidFill>
            <a:srgbClr val="7B2A82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58FDCC0-056F-F04C-AF20-DD1FE028F2C1}"/>
              </a:ext>
            </a:extLst>
          </p:cNvPr>
          <p:cNvSpPr txBox="1"/>
          <p:nvPr/>
        </p:nvSpPr>
        <p:spPr>
          <a:xfrm>
            <a:off x="5886849" y="12133063"/>
            <a:ext cx="6899326" cy="6873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aloo" panose="03080902040302020200" pitchFamily="66" charset="77"/>
                <a:cs typeface="Baloo" panose="03080902040302020200" pitchFamily="66" charset="77"/>
                <a:sym typeface="Helvetica Neue Medium"/>
              </a:rPr>
              <a:t>Inscrições até 23 de Novembro</a:t>
            </a:r>
          </a:p>
        </p:txBody>
      </p:sp>
    </p:spTree>
    <p:extLst>
      <p:ext uri="{BB962C8B-B14F-4D97-AF65-F5344CB8AC3E}">
        <p14:creationId xmlns:p14="http://schemas.microsoft.com/office/powerpoint/2010/main" val="27331586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ofessores, alunos e parceiros envolvidos no projeto"/>
          <p:cNvSpPr txBox="1"/>
          <p:nvPr/>
        </p:nvSpPr>
        <p:spPr>
          <a:xfrm>
            <a:off x="9366330" y="2981401"/>
            <a:ext cx="9695394" cy="431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Queremos conhecer você e sua equipe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que impulsionou a sua equipe a participar do evento?</a:t>
            </a:r>
          </a:p>
          <a:p>
            <a:pPr marL="514350" indent="-514350">
              <a:buFontTx/>
              <a:buAutoNum type="alphaUcPeriod"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Fale sobre sua equipe e qual é o papel dela dentro do negócio?</a:t>
            </a:r>
          </a:p>
          <a:p>
            <a:endParaRPr lang="pt-BR" sz="3200" dirty="0"/>
          </a:p>
          <a:p>
            <a:pPr marL="514350" indent="-514350">
              <a:buAutoNum type="alphaUcPeriod"/>
            </a:pPr>
            <a:endParaRPr lang="pt-BR" sz="3200" dirty="0"/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5. A Equipe"/>
          <p:cNvSpPr txBox="1"/>
          <p:nvPr/>
        </p:nvSpPr>
        <p:spPr>
          <a:xfrm>
            <a:off x="9366329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7</a:t>
            </a:r>
            <a:r>
              <a:rPr dirty="0"/>
              <a:t>. A </a:t>
            </a:r>
            <a:r>
              <a:rPr dirty="0" err="1"/>
              <a:t>Equipe</a:t>
            </a:r>
            <a:endParaRPr dirty="0"/>
          </a:p>
        </p:txBody>
      </p:sp>
      <p:sp>
        <p:nvSpPr>
          <p:cNvPr id="169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133583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ofessores, alunos e parceiros envolvidos no projeto"/>
          <p:cNvSpPr txBox="1"/>
          <p:nvPr/>
        </p:nvSpPr>
        <p:spPr>
          <a:xfrm>
            <a:off x="9455318" y="2642137"/>
            <a:ext cx="14026220" cy="91820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Dentre as habilidades mencionadas abaixo, quais são as características empreendedoras que sua equipe possui? (Correlacione o nome de cada participante com uma ou duas habilidades. Escreva na sequência da linha aqueles que mais se identificam com cada habilidade listada)</a:t>
            </a:r>
          </a:p>
          <a:p>
            <a:endParaRPr lang="pt-BR" sz="3200" dirty="0">
              <a:solidFill>
                <a:schemeClr val="bg2"/>
              </a:solidFill>
            </a:endParaRP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Iniciativa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tomar decisões por conta própria; disposição natural; ânimo pronto e enérgico para conceber e executar antes que outros: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Persistência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empenho, perseverança, constância: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Planejamento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= estudar antecipadamente o cenário de uma ação ou atividade, definindo os objetivos a serem atingidos, e identificando os meios, as ações e estratégias necessárias para o alcance desses objetivos: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participante(s)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Autoconfiança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convicção que uma pessoa tem, de ser capaz de fazer ou realizar alguma coisa: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Liderança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=  habilidade de motivar, influenciar, inspirar e comandar um grupo de pessoas, a fim de atingir objetivos: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participante(s)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pt-BR" sz="3200" dirty="0"/>
          </a:p>
          <a:p>
            <a:pPr marL="514350" indent="-514350">
              <a:buAutoNum type="alphaUcPeriod"/>
            </a:pPr>
            <a:endParaRPr lang="pt-BR" sz="3200" dirty="0"/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5. A Equipe"/>
          <p:cNvSpPr txBox="1"/>
          <p:nvPr/>
        </p:nvSpPr>
        <p:spPr>
          <a:xfrm>
            <a:off x="9366329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7</a:t>
            </a:r>
            <a:r>
              <a:rPr dirty="0"/>
              <a:t>. A </a:t>
            </a:r>
            <a:r>
              <a:rPr dirty="0" err="1"/>
              <a:t>Equipe</a:t>
            </a:r>
            <a:endParaRPr dirty="0"/>
          </a:p>
        </p:txBody>
      </p:sp>
      <p:sp>
        <p:nvSpPr>
          <p:cNvPr id="169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133583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011504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Nome, R.A. e email do responsável pelo projeto para futuro contato pele comissão organizadora."/>
          <p:cNvSpPr txBox="1"/>
          <p:nvPr/>
        </p:nvSpPr>
        <p:spPr>
          <a:xfrm>
            <a:off x="9265141" y="2440226"/>
            <a:ext cx="7611153" cy="365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Nome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completo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, R.A.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curso e 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mail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de todos os membros da equipe.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Indicar um responsável e o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celular deste para o rápido contato da comissão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organizadora.</a:t>
            </a:r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0" name="Contato"/>
          <p:cNvSpPr txBox="1"/>
          <p:nvPr/>
        </p:nvSpPr>
        <p:spPr>
          <a:xfrm>
            <a:off x="9265142" y="1004597"/>
            <a:ext cx="5853716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Contato</a:t>
            </a:r>
          </a:p>
        </p:txBody>
      </p:sp>
      <p:sp>
        <p:nvSpPr>
          <p:cNvPr id="191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13358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2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3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">
            <a:extLst>
              <a:ext uri="{FF2B5EF4-FFF2-40B4-BE49-F238E27FC236}">
                <a16:creationId xmlns:a16="http://schemas.microsoft.com/office/drawing/2014/main" id="{BDCE47A4-0B85-0943-A86C-0F27D285F971}"/>
              </a:ext>
            </a:extLst>
          </p:cNvPr>
          <p:cNvSpPr/>
          <p:nvPr/>
        </p:nvSpPr>
        <p:spPr>
          <a:xfrm>
            <a:off x="-25400" y="-59597"/>
            <a:ext cx="24384000" cy="13775598"/>
          </a:xfrm>
          <a:prstGeom prst="rect">
            <a:avLst/>
          </a:prstGeom>
          <a:solidFill>
            <a:srgbClr val="133583"/>
          </a:solidFill>
          <a:ln w="127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0" name="A 2° Mostra de Inovação e Empreendedorismo da PUC-Campinas é um evento de incentivo ao empreendedorismo e à Inovação."/>
          <p:cNvSpPr txBox="1"/>
          <p:nvPr/>
        </p:nvSpPr>
        <p:spPr>
          <a:xfrm>
            <a:off x="8045599" y="8841330"/>
            <a:ext cx="7703708" cy="201080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3100" spc="155">
                <a:solidFill>
                  <a:srgbClr val="0099E4"/>
                </a:solidFill>
                <a:latin typeface="Fira Sans Book"/>
                <a:ea typeface="Fira Sans Book"/>
                <a:cs typeface="Fira Sans Book"/>
                <a:sym typeface="Fira Sans Book"/>
              </a:defRPr>
            </a:pPr>
            <a:r>
              <a:rPr dirty="0">
                <a:solidFill>
                  <a:schemeClr val="bg1"/>
                </a:solidFill>
              </a:rPr>
              <a:t>A </a:t>
            </a:r>
            <a:r>
              <a:rPr lang="pt-BR" sz="3100" dirty="0">
                <a:solidFill>
                  <a:schemeClr val="bg1"/>
                </a:solidFill>
                <a:sym typeface="Fira Sans Book"/>
              </a:rPr>
              <a:t>5</a:t>
            </a:r>
            <a:r>
              <a:rPr lang="pt-BR" sz="3100" b="1" dirty="0">
                <a:solidFill>
                  <a:schemeClr val="bg1"/>
                </a:solidFill>
                <a:sym typeface="Fira Sans Book"/>
              </a:rPr>
              <a:t>ª</a:t>
            </a:r>
            <a:r>
              <a:rPr lang="pt-BR" sz="3100" dirty="0">
                <a:solidFill>
                  <a:schemeClr val="bg1"/>
                </a:solidFill>
                <a:sym typeface="Fira Sans Book"/>
              </a:rPr>
              <a:t> </a:t>
            </a:r>
            <a:r>
              <a:rPr dirty="0" err="1">
                <a:solidFill>
                  <a:schemeClr val="bg1"/>
                </a:solidFill>
              </a:rPr>
              <a:t>Mostra</a:t>
            </a:r>
            <a:r>
              <a:rPr dirty="0">
                <a:solidFill>
                  <a:schemeClr val="bg1"/>
                </a:solidFill>
              </a:rPr>
              <a:t> de </a:t>
            </a:r>
            <a:r>
              <a:rPr dirty="0" err="1">
                <a:solidFill>
                  <a:schemeClr val="bg1"/>
                </a:solidFill>
              </a:rPr>
              <a:t>Inovação</a:t>
            </a:r>
            <a:r>
              <a:rPr dirty="0">
                <a:solidFill>
                  <a:schemeClr val="bg1"/>
                </a:solidFill>
              </a:rPr>
              <a:t> e </a:t>
            </a:r>
            <a:r>
              <a:rPr dirty="0" err="1">
                <a:solidFill>
                  <a:schemeClr val="bg1"/>
                </a:solidFill>
              </a:rPr>
              <a:t>Empreendedorismo</a:t>
            </a:r>
            <a:r>
              <a:rPr dirty="0">
                <a:solidFill>
                  <a:schemeClr val="bg1"/>
                </a:solidFill>
              </a:rPr>
              <a:t> da PUC-Campinas é um </a:t>
            </a:r>
            <a:r>
              <a:rPr dirty="0" err="1">
                <a:solidFill>
                  <a:schemeClr val="bg1"/>
                </a:solidFill>
              </a:rPr>
              <a:t>evento</a:t>
            </a:r>
            <a:r>
              <a:rPr dirty="0">
                <a:solidFill>
                  <a:schemeClr val="bg1"/>
                </a:solidFill>
              </a:rPr>
              <a:t> de </a:t>
            </a:r>
            <a:r>
              <a:rPr dirty="0" err="1">
                <a:solidFill>
                  <a:schemeClr val="bg1"/>
                </a:solidFill>
              </a:rPr>
              <a:t>incentivo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ao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empreendedorismo</a:t>
            </a:r>
            <a:r>
              <a:rPr dirty="0">
                <a:solidFill>
                  <a:schemeClr val="bg1"/>
                </a:solidFill>
              </a:rPr>
              <a:t> e à </a:t>
            </a:r>
            <a:r>
              <a:rPr lang="pt-BR" dirty="0">
                <a:solidFill>
                  <a:schemeClr val="bg1"/>
                </a:solidFill>
              </a:rPr>
              <a:t>i</a:t>
            </a:r>
            <a:r>
              <a:rPr dirty="0" err="1">
                <a:solidFill>
                  <a:schemeClr val="bg1"/>
                </a:solidFill>
              </a:rPr>
              <a:t>novação</a:t>
            </a:r>
            <a:r>
              <a:rPr sz="2350" spc="115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2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518" y="3852208"/>
            <a:ext cx="15127098" cy="44367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60240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"/>
          <p:cNvSpPr/>
          <p:nvPr/>
        </p:nvSpPr>
        <p:spPr>
          <a:xfrm>
            <a:off x="-33867" y="-36151"/>
            <a:ext cx="8070587" cy="13775598"/>
          </a:xfrm>
          <a:prstGeom prst="rect">
            <a:avLst/>
          </a:prstGeom>
          <a:solidFill>
            <a:srgbClr val="133583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Como usar esse modelo?"/>
          <p:cNvSpPr txBox="1"/>
          <p:nvPr/>
        </p:nvSpPr>
        <p:spPr>
          <a:xfrm>
            <a:off x="10742348" y="1018468"/>
            <a:ext cx="9127020" cy="96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Como </a:t>
            </a:r>
            <a:r>
              <a:rPr dirty="0" err="1"/>
              <a:t>usar</a:t>
            </a:r>
            <a:r>
              <a:rPr dirty="0"/>
              <a:t> </a:t>
            </a:r>
            <a:r>
              <a:rPr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es</a:t>
            </a:r>
            <a:r>
              <a:rPr lang="pt-B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/>
              <a:t>modelo</a:t>
            </a:r>
            <a:r>
              <a:rPr dirty="0"/>
              <a:t>?</a:t>
            </a:r>
          </a:p>
        </p:txBody>
      </p:sp>
      <p:sp>
        <p:nvSpPr>
          <p:cNvPr id="126" name="Utilize esse modelo em .ppt para montar sua apresentação passando por todos 8 (oito) slides. Seja objetivo e claro sobre sua proposta. Após, o preenchimento, enviar o arquivo finalizado para o email:  empreende@puc-campinas.edu.br até o dia 9 de maio de 2019. Entraremos em contato em breve."/>
          <p:cNvSpPr txBox="1"/>
          <p:nvPr/>
        </p:nvSpPr>
        <p:spPr>
          <a:xfrm>
            <a:off x="10789240" y="2207379"/>
            <a:ext cx="9704918" cy="725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Utilize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modelo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.ppt para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montar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sua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apresentação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passando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por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todos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os 12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doze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i="1" dirty="0">
                <a:solidFill>
                  <a:schemeClr val="bg1">
                    <a:lumMod val="50000"/>
                  </a:schemeClr>
                </a:solidFill>
              </a:rPr>
              <a:t>slides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Seja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claro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em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sua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proposta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Após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preenchimento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enviar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arquivo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finalizado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por meio do campo disponível dentro do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Formulário de Inscrição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b="1" dirty="0" err="1">
                <a:solidFill>
                  <a:schemeClr val="bg1">
                    <a:lumMod val="50000"/>
                  </a:schemeClr>
                </a:solidFill>
              </a:rPr>
              <a:t>até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b="1" dirty="0" err="1">
                <a:solidFill>
                  <a:schemeClr val="bg1">
                    <a:lumMod val="50000"/>
                  </a:schemeClr>
                </a:solidFill>
              </a:rPr>
              <a:t>dia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de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 Novembro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de 20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Entraremos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contato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até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dia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26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Novembro, informando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resultados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via 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e-mail.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Caso tenha algum problema com o preenchimento do Formulário ou com o </a:t>
            </a:r>
            <a:r>
              <a:rPr lang="pt-BR" i="1" dirty="0">
                <a:solidFill>
                  <a:schemeClr val="bg1">
                    <a:lumMod val="50000"/>
                  </a:schemeClr>
                </a:solidFill>
              </a:rPr>
              <a:t>upload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deste arquivo, entre em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contato pelo e-mail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: mescla@puc-campinas.edu.br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Obrigado e boa sorte!"/>
          <p:cNvSpPr txBox="1"/>
          <p:nvPr/>
        </p:nvSpPr>
        <p:spPr>
          <a:xfrm>
            <a:off x="10765794" y="9791236"/>
            <a:ext cx="9127020" cy="96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Obrigado</a:t>
            </a:r>
            <a:r>
              <a:rPr dirty="0"/>
              <a:t> e boa </a:t>
            </a:r>
            <a:r>
              <a:rPr dirty="0" err="1"/>
              <a:t>sorte</a:t>
            </a:r>
            <a:r>
              <a:rPr dirty="0"/>
              <a:t>!</a:t>
            </a:r>
          </a:p>
        </p:txBody>
      </p:sp>
      <p:sp>
        <p:nvSpPr>
          <p:cNvPr id="128" name="Obs.: Apagar esse slide após o término da proposta."/>
          <p:cNvSpPr txBox="1"/>
          <p:nvPr/>
        </p:nvSpPr>
        <p:spPr>
          <a:xfrm>
            <a:off x="10742348" y="12237840"/>
            <a:ext cx="970491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Obs.: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pagar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es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i="1" dirty="0">
                <a:solidFill>
                  <a:schemeClr val="tx2">
                    <a:lumMod val="75000"/>
                  </a:schemeClr>
                </a:solidFill>
              </a:rPr>
              <a:t>slide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após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término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 desenvolvimento da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proposta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29" name="Imagem" descr="Image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ome fantasia seguido de um título descritivo do projeto."/>
          <p:cNvSpPr txBox="1"/>
          <p:nvPr/>
        </p:nvSpPr>
        <p:spPr>
          <a:xfrm>
            <a:off x="9421548" y="3498303"/>
            <a:ext cx="9030575" cy="190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3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Nome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do projeto (pode ser o nome do produto, do serviço, da empresa etc.) 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seguido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de um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descritivo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projeto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2" name="1. Nome do projeto"/>
          <p:cNvSpPr txBox="1"/>
          <p:nvPr/>
        </p:nvSpPr>
        <p:spPr>
          <a:xfrm>
            <a:off x="9421548" y="1004597"/>
            <a:ext cx="6639507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1. Nome do projeto</a:t>
            </a:r>
          </a:p>
        </p:txBody>
      </p:sp>
      <p:sp>
        <p:nvSpPr>
          <p:cNvPr id="133" name="Retângulo"/>
          <p:cNvSpPr/>
          <p:nvPr/>
        </p:nvSpPr>
        <p:spPr>
          <a:xfrm>
            <a:off x="-25400" y="-59598"/>
            <a:ext cx="8062120" cy="13835195"/>
          </a:xfrm>
          <a:prstGeom prst="rect">
            <a:avLst/>
          </a:prstGeom>
          <a:solidFill>
            <a:srgbClr val="133583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4" name="Quadrado"/>
          <p:cNvSpPr/>
          <p:nvPr/>
        </p:nvSpPr>
        <p:spPr>
          <a:xfrm rot="18900000">
            <a:off x="74168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869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2. O Problema"/>
          <p:cNvSpPr txBox="1"/>
          <p:nvPr/>
        </p:nvSpPr>
        <p:spPr>
          <a:xfrm>
            <a:off x="9409255" y="1004597"/>
            <a:ext cx="5938760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2. O Problema</a:t>
            </a:r>
          </a:p>
        </p:txBody>
      </p:sp>
      <p:sp>
        <p:nvSpPr>
          <p:cNvPr id="138" name="a. Contextualização.…"/>
          <p:cNvSpPr txBox="1"/>
          <p:nvPr/>
        </p:nvSpPr>
        <p:spPr>
          <a:xfrm>
            <a:off x="9409255" y="3740467"/>
            <a:ext cx="4880505" cy="95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Contextualização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Público-alvo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40" name="Determine qual o problema com clareza e objetividade. Neste caso, é altamente recomendado inserir números e informações sobre o problema a ser resolvido."/>
          <p:cNvSpPr txBox="1"/>
          <p:nvPr/>
        </p:nvSpPr>
        <p:spPr>
          <a:xfrm>
            <a:off x="13899581" y="10998295"/>
            <a:ext cx="593876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/>
              <a:t>Determine o </a:t>
            </a:r>
            <a:r>
              <a:rPr b="0" dirty="0" err="1"/>
              <a:t>problema</a:t>
            </a:r>
            <a:r>
              <a:rPr b="0" dirty="0"/>
              <a:t> com </a:t>
            </a:r>
            <a:r>
              <a:rPr b="0" dirty="0" err="1"/>
              <a:t>clareza</a:t>
            </a:r>
            <a:r>
              <a:rPr b="0" dirty="0"/>
              <a:t> e </a:t>
            </a:r>
            <a:r>
              <a:rPr b="0" dirty="0" err="1"/>
              <a:t>objetividade</a:t>
            </a:r>
            <a:r>
              <a:rPr b="0" dirty="0"/>
              <a:t>. Neste </a:t>
            </a:r>
            <a:r>
              <a:rPr b="0" dirty="0" err="1"/>
              <a:t>caso</a:t>
            </a:r>
            <a:r>
              <a:rPr b="0" dirty="0"/>
              <a:t>, </a:t>
            </a:r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altamente</a:t>
            </a:r>
            <a:r>
              <a:rPr b="0" dirty="0"/>
              <a:t> </a:t>
            </a:r>
            <a:r>
              <a:rPr b="0" dirty="0" err="1"/>
              <a:t>recomendado</a:t>
            </a:r>
            <a:r>
              <a:rPr b="0" dirty="0"/>
              <a:t> </a:t>
            </a:r>
            <a:r>
              <a:rPr b="0" dirty="0" err="1"/>
              <a:t>inserir</a:t>
            </a:r>
            <a:r>
              <a:rPr b="0" dirty="0"/>
              <a:t> </a:t>
            </a:r>
            <a:r>
              <a:rPr b="0" dirty="0" err="1"/>
              <a:t>números</a:t>
            </a:r>
            <a:r>
              <a:rPr b="0" dirty="0"/>
              <a:t> e </a:t>
            </a:r>
            <a:r>
              <a:rPr b="0" dirty="0" err="1"/>
              <a:t>informações</a:t>
            </a:r>
            <a:r>
              <a:rPr b="0" dirty="0"/>
              <a:t> </a:t>
            </a:r>
            <a:r>
              <a:rPr b="0" dirty="0" err="1"/>
              <a:t>sobre</a:t>
            </a:r>
            <a:r>
              <a:rPr b="0" dirty="0"/>
              <a:t> o </a:t>
            </a:r>
            <a:r>
              <a:rPr b="0" dirty="0" err="1"/>
              <a:t>problema</a:t>
            </a:r>
            <a:r>
              <a:rPr b="0" dirty="0"/>
              <a:t> a ser </a:t>
            </a:r>
            <a:r>
              <a:rPr b="0" dirty="0" err="1"/>
              <a:t>resolvido</a:t>
            </a:r>
            <a:r>
              <a:rPr b="0" dirty="0"/>
              <a:t>.</a:t>
            </a:r>
          </a:p>
        </p:txBody>
      </p:sp>
      <p:sp>
        <p:nvSpPr>
          <p:cNvPr id="141" name="O que fazer:"/>
          <p:cNvSpPr txBox="1"/>
          <p:nvPr/>
        </p:nvSpPr>
        <p:spPr>
          <a:xfrm>
            <a:off x="9267086" y="10505275"/>
            <a:ext cx="2529117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42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3" name="Retângulo"/>
          <p:cNvSpPr/>
          <p:nvPr/>
        </p:nvSpPr>
        <p:spPr>
          <a:xfrm>
            <a:off x="-25400" y="-59598"/>
            <a:ext cx="8062120" cy="13835195"/>
          </a:xfrm>
          <a:prstGeom prst="rect">
            <a:avLst/>
          </a:prstGeom>
          <a:solidFill>
            <a:srgbClr val="13358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4" name="Quadrado"/>
          <p:cNvSpPr/>
          <p:nvPr/>
        </p:nvSpPr>
        <p:spPr>
          <a:xfrm rot="18900000">
            <a:off x="74422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etermine qual o problema com clareza e objetividade. Neste caso, é altamente recomendado inserir números e informações sobre o problema a ser resolvido.">
            <a:extLst>
              <a:ext uri="{FF2B5EF4-FFF2-40B4-BE49-F238E27FC236}">
                <a16:creationId xmlns:a16="http://schemas.microsoft.com/office/drawing/2014/main" id="{C4693464-BEE1-C84B-8344-DC31F191736F}"/>
              </a:ext>
            </a:extLst>
          </p:cNvPr>
          <p:cNvSpPr txBox="1"/>
          <p:nvPr/>
        </p:nvSpPr>
        <p:spPr>
          <a:xfrm>
            <a:off x="9267086" y="11074275"/>
            <a:ext cx="411307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b="0" dirty="0"/>
              <a:t>Como o problema veio a ser conhecido?</a:t>
            </a:r>
          </a:p>
          <a:p>
            <a:endParaRPr lang="pt-BR" b="0" dirty="0"/>
          </a:p>
          <a:p>
            <a:r>
              <a:rPr lang="pt-BR" b="0" dirty="0"/>
              <a:t>Por que ele é visto como um problema?</a:t>
            </a:r>
            <a:endParaRPr b="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 que fazer:"/>
          <p:cNvSpPr txBox="1"/>
          <p:nvPr/>
        </p:nvSpPr>
        <p:spPr>
          <a:xfrm>
            <a:off x="9146778" y="10086954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48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9" name="a. Descrição do produto/serviço.…"/>
          <p:cNvSpPr txBox="1"/>
          <p:nvPr/>
        </p:nvSpPr>
        <p:spPr>
          <a:xfrm>
            <a:off x="9540289" y="3729770"/>
            <a:ext cx="5938760" cy="95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Descrição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produto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serviço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Como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Funciona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" name="Em alguns casos, demostrar um passo-a-passo pode ser interessante para explicar sua solução."/>
          <p:cNvSpPr txBox="1"/>
          <p:nvPr/>
        </p:nvSpPr>
        <p:spPr>
          <a:xfrm>
            <a:off x="9146778" y="10893864"/>
            <a:ext cx="4113076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alguns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casos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demo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strar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um 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passo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passo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pode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ser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interessante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explicar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/>
              <a:t>sua</a:t>
            </a:r>
            <a:r>
              <a:rPr sz="2400" b="0" dirty="0"/>
              <a:t> </a:t>
            </a:r>
            <a:r>
              <a:rPr sz="2400" b="0" dirty="0" err="1"/>
              <a:t>solução</a:t>
            </a:r>
            <a:r>
              <a:rPr sz="2400" b="0" dirty="0"/>
              <a:t>.</a:t>
            </a:r>
          </a:p>
        </p:txBody>
      </p:sp>
      <p:sp>
        <p:nvSpPr>
          <p:cNvPr id="152" name="3. A Solução"/>
          <p:cNvSpPr txBox="1"/>
          <p:nvPr/>
        </p:nvSpPr>
        <p:spPr>
          <a:xfrm>
            <a:off x="9409255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3. A Solução</a:t>
            </a:r>
          </a:p>
        </p:txBody>
      </p:sp>
      <p:sp>
        <p:nvSpPr>
          <p:cNvPr id="153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13358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Em alguns casos, demostrar um passo-a-passo pode ser interessante para explicar sua solução.">
            <a:extLst>
              <a:ext uri="{FF2B5EF4-FFF2-40B4-BE49-F238E27FC236}">
                <a16:creationId xmlns:a16="http://schemas.microsoft.com/office/drawing/2014/main" id="{4BB8CB45-EDD8-7744-98FB-63C852DF4FD4}"/>
              </a:ext>
            </a:extLst>
          </p:cNvPr>
          <p:cNvSpPr txBox="1"/>
          <p:nvPr/>
        </p:nvSpPr>
        <p:spPr>
          <a:xfrm>
            <a:off x="13899581" y="10893864"/>
            <a:ext cx="7113321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pt-BR" sz="2400" b="0" dirty="0"/>
              <a:t>Apresente, claramente, qual a solução que a equipe propõe para 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atender à necessidade </a:t>
            </a:r>
            <a:r>
              <a:rPr lang="pt-BR" sz="2400" b="0" dirty="0"/>
              <a:t>da oportunidade, destacando sua inovação/diferenciação.</a:t>
            </a:r>
          </a:p>
          <a:p>
            <a:pPr algn="l"/>
            <a:r>
              <a:rPr lang="pt-BR" sz="2400" b="0" dirty="0"/>
              <a:t>Insira imagens do seu produto/serviço, sejam telas, fotos de um protótipo ou vídeo explicativo.</a:t>
            </a:r>
            <a:endParaRPr sz="2400" b="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 que fazer:"/>
          <p:cNvSpPr txBox="1"/>
          <p:nvPr/>
        </p:nvSpPr>
        <p:spPr>
          <a:xfrm>
            <a:off x="10131591" y="10553338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58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9" name="4. O Modelo de Negócio"/>
          <p:cNvSpPr txBox="1"/>
          <p:nvPr/>
        </p:nvSpPr>
        <p:spPr>
          <a:xfrm>
            <a:off x="9265142" y="1004597"/>
            <a:ext cx="7774118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4. O Modelo de Negócio</a:t>
            </a:r>
          </a:p>
        </p:txBody>
      </p:sp>
      <p:sp>
        <p:nvSpPr>
          <p:cNvPr id="160" name="a. Como será a monetização?"/>
          <p:cNvSpPr txBox="1"/>
          <p:nvPr/>
        </p:nvSpPr>
        <p:spPr>
          <a:xfrm>
            <a:off x="9265142" y="3464643"/>
            <a:ext cx="5938760" cy="397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a. Como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será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monetização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1" name="Pense em possibilidades de monetização do seu produto/serviço. O importante aqui é projetar uma ideia de receita para sua inovação."/>
          <p:cNvSpPr txBox="1"/>
          <p:nvPr/>
        </p:nvSpPr>
        <p:spPr>
          <a:xfrm>
            <a:off x="14124080" y="11228405"/>
            <a:ext cx="6249392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 err="1"/>
              <a:t>Pense</a:t>
            </a:r>
            <a:r>
              <a:rPr b="0" dirty="0"/>
              <a:t> </a:t>
            </a:r>
            <a:r>
              <a:rPr b="0" dirty="0" err="1"/>
              <a:t>em</a:t>
            </a:r>
            <a:r>
              <a:rPr b="0" dirty="0"/>
              <a:t> </a:t>
            </a:r>
            <a:r>
              <a:rPr b="0" dirty="0" err="1"/>
              <a:t>possibilidades</a:t>
            </a:r>
            <a:r>
              <a:rPr b="0" dirty="0"/>
              <a:t> de </a:t>
            </a:r>
            <a:r>
              <a:rPr b="0" dirty="0" err="1"/>
              <a:t>monetização</a:t>
            </a:r>
            <a:r>
              <a:rPr b="0" dirty="0"/>
              <a:t> do </a:t>
            </a:r>
            <a:r>
              <a:rPr b="0" dirty="0" err="1"/>
              <a:t>seu</a:t>
            </a:r>
            <a:r>
              <a:rPr b="0" dirty="0"/>
              <a:t> </a:t>
            </a:r>
            <a:r>
              <a:rPr b="0" dirty="0" err="1"/>
              <a:t>produto</a:t>
            </a:r>
            <a:r>
              <a:rPr b="0" dirty="0"/>
              <a:t>/</a:t>
            </a:r>
            <a:r>
              <a:rPr b="0" dirty="0" err="1"/>
              <a:t>serviço</a:t>
            </a:r>
            <a:r>
              <a:rPr b="0" dirty="0"/>
              <a:t>. O </a:t>
            </a:r>
            <a:r>
              <a:rPr b="0" dirty="0" err="1"/>
              <a:t>importante</a:t>
            </a:r>
            <a:r>
              <a:rPr b="0" dirty="0"/>
              <a:t> </a:t>
            </a:r>
            <a:r>
              <a:rPr b="0" dirty="0" err="1"/>
              <a:t>aqui</a:t>
            </a:r>
            <a:r>
              <a:rPr b="0" dirty="0"/>
              <a:t> </a:t>
            </a:r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projetar</a:t>
            </a:r>
            <a:r>
              <a:rPr b="0" dirty="0"/>
              <a:t> </a:t>
            </a:r>
            <a:r>
              <a:rPr b="0" dirty="0" err="1"/>
              <a:t>uma</a:t>
            </a:r>
            <a:r>
              <a:rPr b="0" dirty="0"/>
              <a:t> </a:t>
            </a:r>
            <a:r>
              <a:rPr b="0" dirty="0" err="1"/>
              <a:t>ideia</a:t>
            </a:r>
            <a:r>
              <a:rPr b="0" dirty="0"/>
              <a:t> de </a:t>
            </a:r>
            <a:r>
              <a:rPr b="0" dirty="0" err="1"/>
              <a:t>receita</a:t>
            </a:r>
            <a:r>
              <a:rPr b="0" dirty="0"/>
              <a:t> para s</a:t>
            </a:r>
            <a:r>
              <a:rPr lang="pt-BR" b="0" dirty="0"/>
              <a:t>eu projeto de</a:t>
            </a:r>
            <a:r>
              <a:rPr b="0" dirty="0"/>
              <a:t> </a:t>
            </a:r>
            <a:r>
              <a:rPr b="0" dirty="0" err="1"/>
              <a:t>inovação</a:t>
            </a:r>
            <a:r>
              <a:rPr b="0" dirty="0"/>
              <a:t>.</a:t>
            </a:r>
          </a:p>
        </p:txBody>
      </p:sp>
      <p:sp>
        <p:nvSpPr>
          <p:cNvPr id="162" name="Um negócio precisa ser rentável."/>
          <p:cNvSpPr txBox="1"/>
          <p:nvPr/>
        </p:nvSpPr>
        <p:spPr>
          <a:xfrm>
            <a:off x="10131591" y="11238665"/>
            <a:ext cx="310046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/>
              <a:t>Um </a:t>
            </a:r>
            <a:r>
              <a:rPr sz="2400" b="0" dirty="0" err="1"/>
              <a:t>negócio</a:t>
            </a:r>
            <a:r>
              <a:rPr sz="2400" b="0" dirty="0"/>
              <a:t> </a:t>
            </a:r>
            <a:r>
              <a:rPr sz="2400" b="0" dirty="0" err="1"/>
              <a:t>precisa</a:t>
            </a:r>
            <a:r>
              <a:rPr sz="2400" b="0" dirty="0"/>
              <a:t> ser </a:t>
            </a:r>
            <a:r>
              <a:rPr sz="2400" b="0" dirty="0" err="1"/>
              <a:t>rentável</a:t>
            </a:r>
            <a:r>
              <a:rPr sz="2400" b="0" dirty="0"/>
              <a:t>.</a:t>
            </a:r>
          </a:p>
        </p:txBody>
      </p:sp>
      <p:sp>
        <p:nvSpPr>
          <p:cNvPr id="163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13358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 que fazer:"/>
          <p:cNvSpPr txBox="1"/>
          <p:nvPr/>
        </p:nvSpPr>
        <p:spPr>
          <a:xfrm>
            <a:off x="9703075" y="10502659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74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5" name="É importante demonstrar informações sobre o tamanho do mercado, quanto ele movimenta e potencial de crescimento."/>
          <p:cNvSpPr txBox="1"/>
          <p:nvPr/>
        </p:nvSpPr>
        <p:spPr>
          <a:xfrm>
            <a:off x="13975337" y="11413071"/>
            <a:ext cx="593876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importante</a:t>
            </a:r>
            <a:r>
              <a:rPr b="0" dirty="0"/>
              <a:t> </a:t>
            </a:r>
            <a:r>
              <a:rPr b="0" dirty="0" err="1"/>
              <a:t>demonstrar</a:t>
            </a:r>
            <a:r>
              <a:rPr b="0" dirty="0"/>
              <a:t> </a:t>
            </a:r>
            <a:r>
              <a:rPr b="0" dirty="0" err="1"/>
              <a:t>informações</a:t>
            </a:r>
            <a:r>
              <a:rPr b="0" dirty="0"/>
              <a:t> </a:t>
            </a:r>
            <a:r>
              <a:rPr b="0" dirty="0" err="1"/>
              <a:t>sobre</a:t>
            </a:r>
            <a:r>
              <a:rPr b="0" dirty="0"/>
              <a:t> o </a:t>
            </a:r>
            <a:r>
              <a:rPr b="0" dirty="0" err="1"/>
              <a:t>tamanho</a:t>
            </a:r>
            <a:r>
              <a:rPr b="0" dirty="0"/>
              <a:t> do </a:t>
            </a:r>
            <a:r>
              <a:rPr b="0" dirty="0" err="1"/>
              <a:t>mercado</a:t>
            </a:r>
            <a:r>
              <a:rPr b="0" dirty="0"/>
              <a:t>, </a:t>
            </a:r>
            <a:r>
              <a:rPr b="0" dirty="0" err="1"/>
              <a:t>quanto</a:t>
            </a:r>
            <a:r>
              <a:rPr b="0" dirty="0"/>
              <a:t> </a:t>
            </a:r>
            <a:r>
              <a:rPr b="0" dirty="0" err="1"/>
              <a:t>ele</a:t>
            </a:r>
            <a:r>
              <a:rPr b="0" dirty="0"/>
              <a:t> </a:t>
            </a:r>
            <a:r>
              <a:rPr b="0" dirty="0" err="1"/>
              <a:t>movimenta</a:t>
            </a:r>
            <a:r>
              <a:rPr b="0" dirty="0"/>
              <a:t> e </a:t>
            </a:r>
            <a:r>
              <a:rPr b="0" dirty="0" err="1"/>
              <a:t>potencial</a:t>
            </a:r>
            <a:r>
              <a:rPr b="0" dirty="0"/>
              <a:t> de </a:t>
            </a:r>
            <a:r>
              <a:rPr b="0" dirty="0" err="1"/>
              <a:t>crescimento</a:t>
            </a:r>
            <a:r>
              <a:rPr b="0" dirty="0"/>
              <a:t>.</a:t>
            </a:r>
          </a:p>
        </p:txBody>
      </p:sp>
      <p:sp>
        <p:nvSpPr>
          <p:cNvPr id="176" name="Dimensione qual é o mercado da ideia."/>
          <p:cNvSpPr txBox="1"/>
          <p:nvPr/>
        </p:nvSpPr>
        <p:spPr>
          <a:xfrm>
            <a:off x="9703075" y="11177828"/>
            <a:ext cx="3427402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 err="1"/>
              <a:t>Dimensione</a:t>
            </a:r>
            <a:r>
              <a:rPr sz="2400" b="0" dirty="0"/>
              <a:t> qual </a:t>
            </a:r>
            <a:r>
              <a:rPr sz="2400" b="0" dirty="0" err="1"/>
              <a:t>é</a:t>
            </a:r>
            <a:r>
              <a:rPr sz="2400" b="0" dirty="0"/>
              <a:t> o mercado</a:t>
            </a:r>
            <a:r>
              <a:rPr lang="pt-BR" sz="2400" b="0" dirty="0"/>
              <a:t> para a proposta</a:t>
            </a:r>
            <a:r>
              <a:rPr sz="2400" b="0" dirty="0"/>
              <a:t>.</a:t>
            </a:r>
          </a:p>
        </p:txBody>
      </p:sp>
      <p:sp>
        <p:nvSpPr>
          <p:cNvPr id="177" name="6. O Mercado"/>
          <p:cNvSpPr txBox="1"/>
          <p:nvPr/>
        </p:nvSpPr>
        <p:spPr>
          <a:xfrm>
            <a:off x="9359028" y="1004597"/>
            <a:ext cx="5004525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5</a:t>
            </a:r>
            <a:r>
              <a:rPr dirty="0"/>
              <a:t>. O Mercado</a:t>
            </a:r>
          </a:p>
        </p:txBody>
      </p:sp>
      <p:sp>
        <p:nvSpPr>
          <p:cNvPr id="178" name="a. Qual a grande oportunidade?…"/>
          <p:cNvSpPr txBox="1"/>
          <p:nvPr/>
        </p:nvSpPr>
        <p:spPr>
          <a:xfrm>
            <a:off x="9359028" y="3228149"/>
            <a:ext cx="6213517" cy="1228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Qual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grande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oportunidade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ual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(is) 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mercado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potencia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179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13358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. Quem são os concorrentes?…"/>
          <p:cNvSpPr txBox="1"/>
          <p:nvPr/>
        </p:nvSpPr>
        <p:spPr>
          <a:xfrm>
            <a:off x="9265142" y="3311254"/>
            <a:ext cx="7107540" cy="2094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Quem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concorrentes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Quais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pontos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fortes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melhorados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ou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fragilidades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projeto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4" name="7. A Concorrência"/>
          <p:cNvSpPr txBox="1"/>
          <p:nvPr/>
        </p:nvSpPr>
        <p:spPr>
          <a:xfrm>
            <a:off x="9265142" y="1004597"/>
            <a:ext cx="5853716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6</a:t>
            </a:r>
            <a:r>
              <a:rPr dirty="0"/>
              <a:t>. A </a:t>
            </a:r>
            <a:r>
              <a:rPr dirty="0" err="1"/>
              <a:t>Concorrência</a:t>
            </a:r>
            <a:endParaRPr dirty="0"/>
          </a:p>
        </p:txBody>
      </p:sp>
      <p:sp>
        <p:nvSpPr>
          <p:cNvPr id="185" name="Retângulo"/>
          <p:cNvSpPr/>
          <p:nvPr/>
        </p:nvSpPr>
        <p:spPr>
          <a:xfrm>
            <a:off x="-59267" y="-59598"/>
            <a:ext cx="8070587" cy="13835195"/>
          </a:xfrm>
          <a:prstGeom prst="rect">
            <a:avLst/>
          </a:prstGeom>
          <a:solidFill>
            <a:srgbClr val="133583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6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7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6622</TotalTime>
  <Words>754</Words>
  <Application>Microsoft Macintosh PowerPoint</Application>
  <PresentationFormat>Personalizar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Arial</vt:lpstr>
      <vt:lpstr>Baloo</vt:lpstr>
      <vt:lpstr>Fira Sans Book</vt:lpstr>
      <vt:lpstr>Helvetica Neue</vt:lpstr>
      <vt:lpstr>Helvetica Neue Light</vt:lpstr>
      <vt:lpstr>Helvetica Neue Medium</vt:lpstr>
      <vt:lpstr>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</dc:creator>
  <cp:lastModifiedBy>Tomas Sniker</cp:lastModifiedBy>
  <cp:revision>31</cp:revision>
  <dcterms:modified xsi:type="dcterms:W3CDTF">2021-11-09T13:21:43Z</dcterms:modified>
</cp:coreProperties>
</file>